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81" r:id="rId2"/>
    <p:sldId id="287" r:id="rId3"/>
    <p:sldId id="282" r:id="rId4"/>
    <p:sldId id="283" r:id="rId5"/>
    <p:sldId id="284" r:id="rId6"/>
    <p:sldId id="294" r:id="rId7"/>
    <p:sldId id="297" r:id="rId8"/>
    <p:sldId id="296" r:id="rId9"/>
    <p:sldId id="285" r:id="rId10"/>
    <p:sldId id="288" r:id="rId11"/>
    <p:sldId id="290" r:id="rId12"/>
    <p:sldId id="289" r:id="rId13"/>
    <p:sldId id="291" r:id="rId14"/>
    <p:sldId id="292" r:id="rId15"/>
    <p:sldId id="293" r:id="rId16"/>
    <p:sldId id="299" r:id="rId17"/>
    <p:sldId id="298" r:id="rId18"/>
    <p:sldId id="28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329E4-D8FB-4754-BE1C-0E0BB791B27B}" v="4" dt="2021-09-08T17:53:39.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7" d="100"/>
          <a:sy n="67" d="100"/>
        </p:scale>
        <p:origin x="4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LTY, RACHEL" userId="16f25ac1-8c59-4754-8646-0faf380bbb68" providerId="ADAL" clId="{518329E4-D8FB-4754-BE1C-0E0BB791B27B}"/>
    <pc:docChg chg="custSel modSld">
      <pc:chgData name="NULTY, RACHEL" userId="16f25ac1-8c59-4754-8646-0faf380bbb68" providerId="ADAL" clId="{518329E4-D8FB-4754-BE1C-0E0BB791B27B}" dt="2021-09-08T17:53:39.360" v="623"/>
      <pc:docMkLst>
        <pc:docMk/>
      </pc:docMkLst>
      <pc:sldChg chg="modSp mod">
        <pc:chgData name="NULTY, RACHEL" userId="16f25ac1-8c59-4754-8646-0faf380bbb68" providerId="ADAL" clId="{518329E4-D8FB-4754-BE1C-0E0BB791B27B}" dt="2021-09-07T20:13:25.576" v="273" actId="5793"/>
        <pc:sldMkLst>
          <pc:docMk/>
          <pc:sldMk cId="1069708420" sldId="281"/>
        </pc:sldMkLst>
        <pc:spChg chg="mod">
          <ac:chgData name="NULTY, RACHEL" userId="16f25ac1-8c59-4754-8646-0faf380bbb68" providerId="ADAL" clId="{518329E4-D8FB-4754-BE1C-0E0BB791B27B}" dt="2021-09-07T20:13:25.576" v="273" actId="5793"/>
          <ac:spMkLst>
            <pc:docMk/>
            <pc:sldMk cId="1069708420" sldId="281"/>
            <ac:spMk id="5" creationId="{37566218-7B62-4DBC-AF95-FEE6EFBC233B}"/>
          </ac:spMkLst>
        </pc:spChg>
      </pc:sldChg>
      <pc:sldChg chg="modSp mod">
        <pc:chgData name="NULTY, RACHEL" userId="16f25ac1-8c59-4754-8646-0faf380bbb68" providerId="ADAL" clId="{518329E4-D8FB-4754-BE1C-0E0BB791B27B}" dt="2021-09-07T20:09:37.453" v="3" actId="20577"/>
        <pc:sldMkLst>
          <pc:docMk/>
          <pc:sldMk cId="1907009088" sldId="283"/>
        </pc:sldMkLst>
        <pc:spChg chg="mod">
          <ac:chgData name="NULTY, RACHEL" userId="16f25ac1-8c59-4754-8646-0faf380bbb68" providerId="ADAL" clId="{518329E4-D8FB-4754-BE1C-0E0BB791B27B}" dt="2021-09-07T20:09:37.453" v="3" actId="20577"/>
          <ac:spMkLst>
            <pc:docMk/>
            <pc:sldMk cId="1907009088" sldId="283"/>
            <ac:spMk id="3" creationId="{EF9241A5-E191-4A49-A83C-B19460D81720}"/>
          </ac:spMkLst>
        </pc:spChg>
      </pc:sldChg>
      <pc:sldChg chg="addSp delSp modSp mod">
        <pc:chgData name="NULTY, RACHEL" userId="16f25ac1-8c59-4754-8646-0faf380bbb68" providerId="ADAL" clId="{518329E4-D8FB-4754-BE1C-0E0BB791B27B}" dt="2021-09-07T20:10:30.545" v="9" actId="14100"/>
        <pc:sldMkLst>
          <pc:docMk/>
          <pc:sldMk cId="2406237194" sldId="284"/>
        </pc:sldMkLst>
        <pc:picChg chg="add mod">
          <ac:chgData name="NULTY, RACHEL" userId="16f25ac1-8c59-4754-8646-0faf380bbb68" providerId="ADAL" clId="{518329E4-D8FB-4754-BE1C-0E0BB791B27B}" dt="2021-09-07T20:10:30.545" v="9" actId="14100"/>
          <ac:picMkLst>
            <pc:docMk/>
            <pc:sldMk cId="2406237194" sldId="284"/>
            <ac:picMk id="4" creationId="{CA1FFA5B-0B2D-4CCE-A1CD-E17CC4672288}"/>
          </ac:picMkLst>
        </pc:picChg>
        <pc:picChg chg="del">
          <ac:chgData name="NULTY, RACHEL" userId="16f25ac1-8c59-4754-8646-0faf380bbb68" providerId="ADAL" clId="{518329E4-D8FB-4754-BE1C-0E0BB791B27B}" dt="2021-09-07T20:09:54.017" v="4" actId="478"/>
          <ac:picMkLst>
            <pc:docMk/>
            <pc:sldMk cId="2406237194" sldId="284"/>
            <ac:picMk id="6" creationId="{26BDCC70-B609-4C90-B659-B175A10EF4E8}"/>
          </ac:picMkLst>
        </pc:picChg>
      </pc:sldChg>
      <pc:sldChg chg="addSp delSp modSp mod delAnim">
        <pc:chgData name="NULTY, RACHEL" userId="16f25ac1-8c59-4754-8646-0faf380bbb68" providerId="ADAL" clId="{518329E4-D8FB-4754-BE1C-0E0BB791B27B}" dt="2021-09-08T17:53:39.360" v="623"/>
        <pc:sldMkLst>
          <pc:docMk/>
          <pc:sldMk cId="2078391483" sldId="294"/>
        </pc:sldMkLst>
        <pc:spChg chg="mod">
          <ac:chgData name="NULTY, RACHEL" userId="16f25ac1-8c59-4754-8646-0faf380bbb68" providerId="ADAL" clId="{518329E4-D8FB-4754-BE1C-0E0BB791B27B}" dt="2021-09-08T17:52:46.060" v="622" actId="20577"/>
          <ac:spMkLst>
            <pc:docMk/>
            <pc:sldMk cId="2078391483" sldId="294"/>
            <ac:spMk id="2" creationId="{7357277D-E8F7-43F3-A503-E10C15330EAC}"/>
          </ac:spMkLst>
        </pc:spChg>
        <pc:picChg chg="del">
          <ac:chgData name="NULTY, RACHEL" userId="16f25ac1-8c59-4754-8646-0faf380bbb68" providerId="ADAL" clId="{518329E4-D8FB-4754-BE1C-0E0BB791B27B}" dt="2021-09-08T17:51:42.752" v="584" actId="478"/>
          <ac:picMkLst>
            <pc:docMk/>
            <pc:sldMk cId="2078391483" sldId="294"/>
            <ac:picMk id="4" creationId="{96B78E65-1483-4DC4-A1B8-F455B32108E7}"/>
          </ac:picMkLst>
        </pc:picChg>
        <pc:picChg chg="add del mod">
          <ac:chgData name="NULTY, RACHEL" userId="16f25ac1-8c59-4754-8646-0faf380bbb68" providerId="ADAL" clId="{518329E4-D8FB-4754-BE1C-0E0BB791B27B}" dt="2021-09-08T17:53:39.360" v="623"/>
          <ac:picMkLst>
            <pc:docMk/>
            <pc:sldMk cId="2078391483" sldId="294"/>
            <ac:picMk id="5" creationId="{31A314D4-CE52-4E5E-AA9E-D076055B52A3}"/>
          </ac:picMkLst>
        </pc:picChg>
        <pc:picChg chg="add mod">
          <ac:chgData name="NULTY, RACHEL" userId="16f25ac1-8c59-4754-8646-0faf380bbb68" providerId="ADAL" clId="{518329E4-D8FB-4754-BE1C-0E0BB791B27B}" dt="2021-09-08T17:53:39.360" v="623"/>
          <ac:picMkLst>
            <pc:docMk/>
            <pc:sldMk cId="2078391483" sldId="294"/>
            <ac:picMk id="6" creationId="{9CC5900F-A9C6-4EC8-8707-64875094C98D}"/>
          </ac:picMkLst>
        </pc:picChg>
      </pc:sldChg>
      <pc:sldChg chg="modAnim">
        <pc:chgData name="NULTY, RACHEL" userId="16f25ac1-8c59-4754-8646-0faf380bbb68" providerId="ADAL" clId="{518329E4-D8FB-4754-BE1C-0E0BB791B27B}" dt="2021-09-07T20:12:28.649" v="270"/>
        <pc:sldMkLst>
          <pc:docMk/>
          <pc:sldMk cId="2336948773" sldId="297"/>
        </pc:sldMkLst>
      </pc:sldChg>
      <pc:sldChg chg="addSp delSp modSp mod delAnim">
        <pc:chgData name="NULTY, RACHEL" userId="16f25ac1-8c59-4754-8646-0faf380bbb68" providerId="ADAL" clId="{518329E4-D8FB-4754-BE1C-0E0BB791B27B}" dt="2021-09-08T17:49:34.076" v="275"/>
        <pc:sldMkLst>
          <pc:docMk/>
          <pc:sldMk cId="1041809348" sldId="299"/>
        </pc:sldMkLst>
        <pc:picChg chg="del">
          <ac:chgData name="NULTY, RACHEL" userId="16f25ac1-8c59-4754-8646-0faf380bbb68" providerId="ADAL" clId="{518329E4-D8FB-4754-BE1C-0E0BB791B27B}" dt="2021-09-08T17:49:02.503" v="274" actId="478"/>
          <ac:picMkLst>
            <pc:docMk/>
            <pc:sldMk cId="1041809348" sldId="299"/>
            <ac:picMk id="2" creationId="{EEC26DD8-751F-429A-AE43-BA8DB325F8CC}"/>
          </ac:picMkLst>
        </pc:picChg>
        <pc:picChg chg="add mod">
          <ac:chgData name="NULTY, RACHEL" userId="16f25ac1-8c59-4754-8646-0faf380bbb68" providerId="ADAL" clId="{518329E4-D8FB-4754-BE1C-0E0BB791B27B}" dt="2021-09-08T17:49:34.076" v="275"/>
          <ac:picMkLst>
            <pc:docMk/>
            <pc:sldMk cId="1041809348" sldId="299"/>
            <ac:picMk id="4" creationId="{C6FAC27F-E680-47A2-A738-E6787BEE8B3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54822-D527-4532-9CA5-E1EEB342FF4E}"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7E652B0F-AA59-4AAC-B7E6-B7649C987F2E}">
      <dgm:prSet/>
      <dgm:spPr/>
      <dgm:t>
        <a:bodyPr/>
        <a:lstStyle/>
        <a:p>
          <a:r>
            <a:rPr lang="en-US" dirty="0"/>
            <a:t>Students will take a final exam in two parts:  Midterm in December and Final in April. (The Final in April covers material from December to April only)</a:t>
          </a:r>
        </a:p>
      </dgm:t>
    </dgm:pt>
    <dgm:pt modelId="{B7939481-D669-486F-B44F-BBBC2D08B013}" type="parTrans" cxnId="{AB79505F-505E-45BF-A5D6-17FC04CD7262}">
      <dgm:prSet/>
      <dgm:spPr/>
      <dgm:t>
        <a:bodyPr/>
        <a:lstStyle/>
        <a:p>
          <a:endParaRPr lang="en-US"/>
        </a:p>
      </dgm:t>
    </dgm:pt>
    <dgm:pt modelId="{CCDA62D1-4B09-45AE-B669-B7FC8F3188EF}" type="sibTrans" cxnId="{AB79505F-505E-45BF-A5D6-17FC04CD7262}">
      <dgm:prSet/>
      <dgm:spPr/>
      <dgm:t>
        <a:bodyPr/>
        <a:lstStyle/>
        <a:p>
          <a:endParaRPr lang="en-US"/>
        </a:p>
      </dgm:t>
    </dgm:pt>
    <dgm:pt modelId="{8965B51C-BCD7-4C12-BF47-508056F21388}">
      <dgm:prSet/>
      <dgm:spPr/>
      <dgm:t>
        <a:bodyPr/>
        <a:lstStyle/>
        <a:p>
          <a:r>
            <a:rPr lang="en-US" dirty="0"/>
            <a:t>Students will have a study guide and study sessions to help them prepare. </a:t>
          </a:r>
        </a:p>
        <a:p>
          <a:r>
            <a:rPr lang="en-US" dirty="0"/>
            <a:t>The Midterm and Final are MC questions and Short Answer questions</a:t>
          </a:r>
        </a:p>
        <a:p>
          <a:r>
            <a:rPr lang="en-US" dirty="0"/>
            <a:t>There is a district curve. </a:t>
          </a:r>
        </a:p>
      </dgm:t>
    </dgm:pt>
    <dgm:pt modelId="{6D9EC2F3-0321-4772-BA13-986D2F16DF82}" type="parTrans" cxnId="{095F92CC-CE57-44F1-9E2A-34C1BFB220E5}">
      <dgm:prSet/>
      <dgm:spPr/>
      <dgm:t>
        <a:bodyPr/>
        <a:lstStyle/>
        <a:p>
          <a:endParaRPr lang="en-US"/>
        </a:p>
      </dgm:t>
    </dgm:pt>
    <dgm:pt modelId="{574FDB6B-F938-41DB-94E0-5DFF637C8550}" type="sibTrans" cxnId="{095F92CC-CE57-44F1-9E2A-34C1BFB220E5}">
      <dgm:prSet/>
      <dgm:spPr/>
      <dgm:t>
        <a:bodyPr/>
        <a:lstStyle/>
        <a:p>
          <a:endParaRPr lang="en-US"/>
        </a:p>
      </dgm:t>
    </dgm:pt>
    <dgm:pt modelId="{8A1FFB73-EBED-4E69-9E0C-2867FB600D4D}" type="pres">
      <dgm:prSet presAssocID="{88B54822-D527-4532-9CA5-E1EEB342FF4E}" presName="Name0" presStyleCnt="0">
        <dgm:presLayoutVars>
          <dgm:dir/>
          <dgm:resizeHandles val="exact"/>
        </dgm:presLayoutVars>
      </dgm:prSet>
      <dgm:spPr/>
    </dgm:pt>
    <dgm:pt modelId="{04E8294C-9900-4870-A81A-4D1B008B6CCC}" type="pres">
      <dgm:prSet presAssocID="{7E652B0F-AA59-4AAC-B7E6-B7649C987F2E}" presName="node" presStyleLbl="node1" presStyleIdx="0" presStyleCnt="2">
        <dgm:presLayoutVars>
          <dgm:bulletEnabled val="1"/>
        </dgm:presLayoutVars>
      </dgm:prSet>
      <dgm:spPr/>
    </dgm:pt>
    <dgm:pt modelId="{80E394D7-717A-472C-B5AB-90140918F200}" type="pres">
      <dgm:prSet presAssocID="{CCDA62D1-4B09-45AE-B669-B7FC8F3188EF}" presName="sibTrans" presStyleLbl="sibTrans1D1" presStyleIdx="0" presStyleCnt="1"/>
      <dgm:spPr/>
    </dgm:pt>
    <dgm:pt modelId="{D11D88FD-E096-4C2C-ABBA-A44EF2D56A34}" type="pres">
      <dgm:prSet presAssocID="{CCDA62D1-4B09-45AE-B669-B7FC8F3188EF}" presName="connectorText" presStyleLbl="sibTrans1D1" presStyleIdx="0" presStyleCnt="1"/>
      <dgm:spPr/>
    </dgm:pt>
    <dgm:pt modelId="{CE568350-4EA6-4A68-9135-059A7BB98465}" type="pres">
      <dgm:prSet presAssocID="{8965B51C-BCD7-4C12-BF47-508056F21388}" presName="node" presStyleLbl="node1" presStyleIdx="1" presStyleCnt="2">
        <dgm:presLayoutVars>
          <dgm:bulletEnabled val="1"/>
        </dgm:presLayoutVars>
      </dgm:prSet>
      <dgm:spPr/>
    </dgm:pt>
  </dgm:ptLst>
  <dgm:cxnLst>
    <dgm:cxn modelId="{09D7CB08-A9A2-488B-B1F8-70BF31E727D1}" type="presOf" srcId="{7E652B0F-AA59-4AAC-B7E6-B7649C987F2E}" destId="{04E8294C-9900-4870-A81A-4D1B008B6CCC}" srcOrd="0" destOrd="0" presId="urn:microsoft.com/office/officeart/2016/7/layout/RepeatingBendingProcessNew"/>
    <dgm:cxn modelId="{C6C4070A-3773-4A2E-8CF4-8DB253ED87DC}" type="presOf" srcId="{8965B51C-BCD7-4C12-BF47-508056F21388}" destId="{CE568350-4EA6-4A68-9135-059A7BB98465}" srcOrd="0" destOrd="0" presId="urn:microsoft.com/office/officeart/2016/7/layout/RepeatingBendingProcessNew"/>
    <dgm:cxn modelId="{AB79505F-505E-45BF-A5D6-17FC04CD7262}" srcId="{88B54822-D527-4532-9CA5-E1EEB342FF4E}" destId="{7E652B0F-AA59-4AAC-B7E6-B7649C987F2E}" srcOrd="0" destOrd="0" parTransId="{B7939481-D669-486F-B44F-BBBC2D08B013}" sibTransId="{CCDA62D1-4B09-45AE-B669-B7FC8F3188EF}"/>
    <dgm:cxn modelId="{EAB73E8B-A78D-4DFF-875B-7D7FDBBA3D2D}" type="presOf" srcId="{88B54822-D527-4532-9CA5-E1EEB342FF4E}" destId="{8A1FFB73-EBED-4E69-9E0C-2867FB600D4D}" srcOrd="0" destOrd="0" presId="urn:microsoft.com/office/officeart/2016/7/layout/RepeatingBendingProcessNew"/>
    <dgm:cxn modelId="{6DA273AC-0414-4C50-A36E-A64B343092BA}" type="presOf" srcId="{CCDA62D1-4B09-45AE-B669-B7FC8F3188EF}" destId="{80E394D7-717A-472C-B5AB-90140918F200}" srcOrd="0" destOrd="0" presId="urn:microsoft.com/office/officeart/2016/7/layout/RepeatingBendingProcessNew"/>
    <dgm:cxn modelId="{095F92CC-CE57-44F1-9E2A-34C1BFB220E5}" srcId="{88B54822-D527-4532-9CA5-E1EEB342FF4E}" destId="{8965B51C-BCD7-4C12-BF47-508056F21388}" srcOrd="1" destOrd="0" parTransId="{6D9EC2F3-0321-4772-BA13-986D2F16DF82}" sibTransId="{574FDB6B-F938-41DB-94E0-5DFF637C8550}"/>
    <dgm:cxn modelId="{698A76F9-95A8-45CC-8B98-FE804FA6D12C}" type="presOf" srcId="{CCDA62D1-4B09-45AE-B669-B7FC8F3188EF}" destId="{D11D88FD-E096-4C2C-ABBA-A44EF2D56A34}" srcOrd="1" destOrd="0" presId="urn:microsoft.com/office/officeart/2016/7/layout/RepeatingBendingProcessNew"/>
    <dgm:cxn modelId="{3FD5C8AE-9B81-4736-A2A8-E7BF45D1B9C0}" type="presParOf" srcId="{8A1FFB73-EBED-4E69-9E0C-2867FB600D4D}" destId="{04E8294C-9900-4870-A81A-4D1B008B6CCC}" srcOrd="0" destOrd="0" presId="urn:microsoft.com/office/officeart/2016/7/layout/RepeatingBendingProcessNew"/>
    <dgm:cxn modelId="{1E9C9485-6674-4765-B75B-6B4FF265707D}" type="presParOf" srcId="{8A1FFB73-EBED-4E69-9E0C-2867FB600D4D}" destId="{80E394D7-717A-472C-B5AB-90140918F200}" srcOrd="1" destOrd="0" presId="urn:microsoft.com/office/officeart/2016/7/layout/RepeatingBendingProcessNew"/>
    <dgm:cxn modelId="{6DD0A298-C1B9-46B0-844A-6B5C5471356D}" type="presParOf" srcId="{80E394D7-717A-472C-B5AB-90140918F200}" destId="{D11D88FD-E096-4C2C-ABBA-A44EF2D56A34}" srcOrd="0" destOrd="0" presId="urn:microsoft.com/office/officeart/2016/7/layout/RepeatingBendingProcessNew"/>
    <dgm:cxn modelId="{A84C640E-0219-4654-9B70-557231A69906}" type="presParOf" srcId="{8A1FFB73-EBED-4E69-9E0C-2867FB600D4D}" destId="{CE568350-4EA6-4A68-9135-059A7BB98465}" srcOrd="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394D7-717A-472C-B5AB-90140918F200}">
      <dsp:nvSpPr>
        <dsp:cNvPr id="0" name=""/>
        <dsp:cNvSpPr/>
      </dsp:nvSpPr>
      <dsp:spPr>
        <a:xfrm>
          <a:off x="4508911" y="1817086"/>
          <a:ext cx="1006377" cy="91440"/>
        </a:xfrm>
        <a:custGeom>
          <a:avLst/>
          <a:gdLst/>
          <a:ahLst/>
          <a:cxnLst/>
          <a:rect l="0" t="0" r="0" b="0"/>
          <a:pathLst>
            <a:path>
              <a:moveTo>
                <a:pt x="0" y="45720"/>
              </a:moveTo>
              <a:lnTo>
                <a:pt x="1006377"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86175" y="1857621"/>
        <a:ext cx="51848" cy="10369"/>
      </dsp:txXfrm>
    </dsp:sp>
    <dsp:sp modelId="{04E8294C-9900-4870-A81A-4D1B008B6CCC}">
      <dsp:nvSpPr>
        <dsp:cNvPr id="0" name=""/>
        <dsp:cNvSpPr/>
      </dsp:nvSpPr>
      <dsp:spPr>
        <a:xfrm>
          <a:off x="2111" y="510226"/>
          <a:ext cx="4508599" cy="270515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0925" tIns="231900" rIns="220925" bIns="231900" numCol="1" spcCol="1270" anchor="ctr" anchorCtr="0">
          <a:noAutofit/>
        </a:bodyPr>
        <a:lstStyle/>
        <a:p>
          <a:pPr marL="0" lvl="0" indent="0" algn="ctr" defTabSz="889000">
            <a:lnSpc>
              <a:spcPct val="90000"/>
            </a:lnSpc>
            <a:spcBef>
              <a:spcPct val="0"/>
            </a:spcBef>
            <a:spcAft>
              <a:spcPct val="35000"/>
            </a:spcAft>
            <a:buNone/>
          </a:pPr>
          <a:r>
            <a:rPr lang="en-US" sz="2000" kern="1200" dirty="0"/>
            <a:t>Students will take a final exam in two parts:  Midterm in December and Final in April. (The Final in April covers material from December to April only)</a:t>
          </a:r>
        </a:p>
      </dsp:txBody>
      <dsp:txXfrm>
        <a:off x="2111" y="510226"/>
        <a:ext cx="4508599" cy="2705159"/>
      </dsp:txXfrm>
    </dsp:sp>
    <dsp:sp modelId="{CE568350-4EA6-4A68-9135-059A7BB98465}">
      <dsp:nvSpPr>
        <dsp:cNvPr id="0" name=""/>
        <dsp:cNvSpPr/>
      </dsp:nvSpPr>
      <dsp:spPr>
        <a:xfrm>
          <a:off x="5547688" y="510226"/>
          <a:ext cx="4508599" cy="270515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0925" tIns="231900" rIns="220925" bIns="231900" numCol="1" spcCol="1270" anchor="ctr" anchorCtr="0">
          <a:noAutofit/>
        </a:bodyPr>
        <a:lstStyle/>
        <a:p>
          <a:pPr marL="0" lvl="0" indent="0" algn="ctr" defTabSz="889000">
            <a:lnSpc>
              <a:spcPct val="90000"/>
            </a:lnSpc>
            <a:spcBef>
              <a:spcPct val="0"/>
            </a:spcBef>
            <a:spcAft>
              <a:spcPct val="35000"/>
            </a:spcAft>
            <a:buNone/>
          </a:pPr>
          <a:r>
            <a:rPr lang="en-US" sz="2000" kern="1200" dirty="0"/>
            <a:t>Students will have a study guide and study sessions to help them prepare. </a:t>
          </a:r>
        </a:p>
        <a:p>
          <a:pPr marL="0" lvl="0" indent="0" algn="ctr" defTabSz="889000">
            <a:lnSpc>
              <a:spcPct val="90000"/>
            </a:lnSpc>
            <a:spcBef>
              <a:spcPct val="0"/>
            </a:spcBef>
            <a:spcAft>
              <a:spcPct val="35000"/>
            </a:spcAft>
            <a:buNone/>
          </a:pPr>
          <a:r>
            <a:rPr lang="en-US" sz="2000" kern="1200" dirty="0"/>
            <a:t>The Midterm and Final are MC questions and Short Answer questions</a:t>
          </a:r>
        </a:p>
        <a:p>
          <a:pPr marL="0" lvl="0" indent="0" algn="ctr" defTabSz="889000">
            <a:lnSpc>
              <a:spcPct val="90000"/>
            </a:lnSpc>
            <a:spcBef>
              <a:spcPct val="0"/>
            </a:spcBef>
            <a:spcAft>
              <a:spcPct val="35000"/>
            </a:spcAft>
            <a:buNone/>
          </a:pPr>
          <a:r>
            <a:rPr lang="en-US" sz="2000" kern="1200" dirty="0"/>
            <a:t>There is a district curve. </a:t>
          </a:r>
        </a:p>
      </dsp:txBody>
      <dsp:txXfrm>
        <a:off x="5547688" y="510226"/>
        <a:ext cx="4508599" cy="270515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0656CF92-AB57-45C5-AC77-0F1D83A77C06}" type="datetimeFigureOut">
              <a:rPr lang="en-US" smtClean="0"/>
              <a:t>9/8/2021</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9CF755C-CD03-4A4A-8384-EAB07D11FBA4}" type="slidenum">
              <a:rPr lang="en-US" smtClean="0"/>
              <a:t>‹#›</a:t>
            </a:fld>
            <a:endParaRPr lang="en-US"/>
          </a:p>
        </p:txBody>
      </p:sp>
    </p:spTree>
    <p:extLst>
      <p:ext uri="{BB962C8B-B14F-4D97-AF65-F5344CB8AC3E}">
        <p14:creationId xmlns:p14="http://schemas.microsoft.com/office/powerpoint/2010/main" val="825675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6CF92-AB57-45C5-AC77-0F1D83A77C06}"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4259500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6CF92-AB57-45C5-AC77-0F1D83A77C06}"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1494882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B11079D1-DDF7-465D-AE1B-814DB4150504}" type="datetimeFigureOut">
              <a:rPr lang="en-US" smtClean="0"/>
              <a:t>9/8/2021</a:t>
            </a:fld>
            <a:endParaRPr lang="en-US"/>
          </a:p>
        </p:txBody>
      </p:sp>
      <p:sp>
        <p:nvSpPr>
          <p:cNvPr id="12" name="Slide Number Placeholder 11"/>
          <p:cNvSpPr>
            <a:spLocks noGrp="1"/>
          </p:cNvSpPr>
          <p:nvPr>
            <p:ph type="sldNum" sz="quarter" idx="15"/>
          </p:nvPr>
        </p:nvSpPr>
        <p:spPr/>
        <p:txBody>
          <a:bodyPr/>
          <a:lstStyle/>
          <a:p>
            <a:fld id="{90A7B767-2A05-4D21-A63E-951D5EA19F9D}"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33965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6CF92-AB57-45C5-AC77-0F1D83A77C06}"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421519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0656CF92-AB57-45C5-AC77-0F1D83A77C06}" type="datetimeFigureOut">
              <a:rPr lang="en-US" smtClean="0"/>
              <a:t>9/8/2021</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37491711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6CF92-AB57-45C5-AC77-0F1D83A77C06}"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2827389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6CF92-AB57-45C5-AC77-0F1D83A77C06}"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860698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6CF92-AB57-45C5-AC77-0F1D83A77C06}"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1065398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6CF92-AB57-45C5-AC77-0F1D83A77C06}"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F755C-CD03-4A4A-8384-EAB07D11FBA4}" type="slidenum">
              <a:rPr lang="en-US" smtClean="0"/>
              <a:t>‹#›</a:t>
            </a:fld>
            <a:endParaRPr lang="en-US"/>
          </a:p>
        </p:txBody>
      </p:sp>
    </p:spTree>
    <p:extLst>
      <p:ext uri="{BB962C8B-B14F-4D97-AF65-F5344CB8AC3E}">
        <p14:creationId xmlns:p14="http://schemas.microsoft.com/office/powerpoint/2010/main" val="75670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656CF92-AB57-45C5-AC77-0F1D83A77C06}" type="datetimeFigureOut">
              <a:rPr lang="en-US" smtClean="0"/>
              <a:t>9/8/2021</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9CF755C-CD03-4A4A-8384-EAB07D11FBA4}"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794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0656CF92-AB57-45C5-AC77-0F1D83A77C06}" type="datetimeFigureOut">
              <a:rPr lang="en-US" smtClean="0"/>
              <a:t>9/8/2021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9CF755C-CD03-4A4A-8384-EAB07D11FBA4}"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0497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0656CF92-AB57-45C5-AC77-0F1D83A77C06}" type="datetimeFigureOut">
              <a:rPr lang="en-US" smtClean="0"/>
              <a:t>9/8/2021</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9CF755C-CD03-4A4A-8384-EAB07D11FBA4}" type="slidenum">
              <a:rPr lang="en-US" smtClean="0"/>
              <a:t>‹#›</a:t>
            </a:fld>
            <a:endParaRPr lang="en-US"/>
          </a:p>
        </p:txBody>
      </p:sp>
    </p:spTree>
    <p:extLst>
      <p:ext uri="{BB962C8B-B14F-4D97-AF65-F5344CB8AC3E}">
        <p14:creationId xmlns:p14="http://schemas.microsoft.com/office/powerpoint/2010/main" val="20078571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mailto:rnulty@cbsd.org"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9.png"/><Relationship Id="rId5" Type="http://schemas.openxmlformats.org/officeDocument/2006/relationships/image" Target="../media/image2.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hyperlink" Target="mailto:thill@cbsd.org" TargetMode="External"/><Relationship Id="rId5" Type="http://schemas.openxmlformats.org/officeDocument/2006/relationships/image" Target="../media/image2.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32.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file:///C:\Users\rnulty\OneDrive%20-%20Central%20Bucks%20School%20District\Canvas\Parent_Account_Guide%20Canvas.pdf" TargetMode="External"/><Relationship Id="rId5" Type="http://schemas.openxmlformats.org/officeDocument/2006/relationships/hyperlink" Target="file:///C:\Users\rnulty\OneDrive%20-%20Central%20Bucks%20School%20District\2021%2022%20AP%20Euro\Syllabus\2021%2022%20Euro%20Syllabus\2021%2022%20AP%20Euro%20Syllabus%20.docx" TargetMode="External"/><Relationship Id="rId4" Type="http://schemas.openxmlformats.org/officeDocument/2006/relationships/hyperlink" Target="file:///C:\Users\rnulty\OneDrive%20-%20Central%20Bucks%20School%20District\2021%2022%20Sociology\syllabus\Canvas%20Observer%20Parent%20Directions.pdf" TargetMode="External"/></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2.xml"/><Relationship Id="rId7" Type="http://schemas.openxmlformats.org/officeDocument/2006/relationships/diagramColors" Target="../diagrams/colors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video" Target="../media/media9.mp4"/><Relationship Id="rId7" Type="http://schemas.openxmlformats.org/officeDocument/2006/relationships/image" Target="../media/image14.png"/><Relationship Id="rId2" Type="http://schemas.microsoft.com/office/2007/relationships/media" Target="../media/media9.mp4"/><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4">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41710651-5AF0-4DBE-8FF8-24B6CB2BAE1D}"/>
              </a:ext>
            </a:extLst>
          </p:cNvPr>
          <p:cNvSpPr>
            <a:spLocks noGrp="1"/>
          </p:cNvSpPr>
          <p:nvPr>
            <p:ph type="title"/>
          </p:nvPr>
        </p:nvSpPr>
        <p:spPr>
          <a:xfrm>
            <a:off x="7532835" y="1420706"/>
            <a:ext cx="3466540" cy="4016587"/>
          </a:xfrm>
        </p:spPr>
        <p:txBody>
          <a:bodyPr>
            <a:normAutofit/>
          </a:bodyPr>
          <a:lstStyle/>
          <a:p>
            <a:r>
              <a:rPr lang="en-US" sz="3600"/>
              <a:t>Back to school night</a:t>
            </a:r>
          </a:p>
        </p:txBody>
      </p:sp>
      <p:sp>
        <p:nvSpPr>
          <p:cNvPr id="5" name="Content Placeholder 4">
            <a:extLst>
              <a:ext uri="{FF2B5EF4-FFF2-40B4-BE49-F238E27FC236}">
                <a16:creationId xmlns:a16="http://schemas.microsoft.com/office/drawing/2014/main" id="{37566218-7B62-4DBC-AF95-FEE6EFBC233B}"/>
              </a:ext>
            </a:extLst>
          </p:cNvPr>
          <p:cNvSpPr>
            <a:spLocks noGrp="1"/>
          </p:cNvSpPr>
          <p:nvPr>
            <p:ph sz="quarter" idx="13"/>
          </p:nvPr>
        </p:nvSpPr>
        <p:spPr>
          <a:xfrm>
            <a:off x="1440519" y="1420706"/>
            <a:ext cx="5514758" cy="4016587"/>
          </a:xfrm>
        </p:spPr>
        <p:txBody>
          <a:bodyPr anchor="ctr">
            <a:normAutofit/>
          </a:bodyPr>
          <a:lstStyle/>
          <a:p>
            <a:pPr marL="0" algn="ctr">
              <a:spcBef>
                <a:spcPts val="0"/>
              </a:spcBef>
            </a:pPr>
            <a:endParaRPr lang="en-US" b="1" u="sng"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endParaRPr>
          </a:p>
          <a:p>
            <a:pPr marL="0" indent="0" algn="ctr">
              <a:spcBef>
                <a:spcPts val="0"/>
              </a:spcBef>
              <a:buNone/>
            </a:pPr>
            <a:r>
              <a:rPr lang="en-US" b="1" u="sng"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rPr>
              <a:t>Contact Information: </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0" algn="ctr">
              <a:spcBef>
                <a:spcPts val="0"/>
              </a:spcBef>
            </a:pPr>
            <a:r>
              <a:rPr lang="en-US"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rPr>
              <a:t>Ms. Rachel Nulty</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0" algn="ctr">
              <a:spcBef>
                <a:spcPts val="0"/>
              </a:spcBef>
            </a:pPr>
            <a:r>
              <a:rPr lang="en-US" u="sng"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hlinkClick r:id="rId5"/>
              </a:rPr>
              <a:t>rnulty@cbsd.org</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0" algn="ctr">
              <a:spcBef>
                <a:spcPts val="0"/>
              </a:spcBef>
            </a:pPr>
            <a:r>
              <a:rPr lang="en-US"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rPr>
              <a:t>Room – C307</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0" algn="ctr">
              <a:spcBef>
                <a:spcPts val="0"/>
              </a:spcBef>
            </a:pPr>
            <a:endParaRPr lang="en-US"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endParaRPr>
          </a:p>
          <a:p>
            <a:pPr marL="0" indent="0" algn="ctr">
              <a:spcBef>
                <a:spcPts val="0"/>
              </a:spcBef>
              <a:buNone/>
            </a:pPr>
            <a:r>
              <a:rPr lang="en-US" u="sng"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rPr>
              <a:t>AP European History </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0" algn="ctr">
              <a:spcBef>
                <a:spcPts val="0"/>
              </a:spcBef>
            </a:pPr>
            <a:r>
              <a:rPr lang="en-US"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rPr>
              <a:t>10</a:t>
            </a:r>
            <a:r>
              <a:rPr lang="en-US" baseline="30000"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rPr>
              <a:t>th</a:t>
            </a:r>
            <a:r>
              <a:rPr lang="en-US" dirty="0">
                <a:solidFill>
                  <a:schemeClr val="tx1">
                    <a:lumMod val="75000"/>
                    <a:lumOff val="25000"/>
                  </a:schemeClr>
                </a:solidFill>
                <a:latin typeface="Georgia" panose="02040502050405020303" pitchFamily="18" charset="0"/>
                <a:ea typeface="Calibri" panose="020F0502020204030204" pitchFamily="34" charset="0"/>
                <a:cs typeface="Times New Roman" panose="02020603050405020304" pitchFamily="18" charset="0"/>
              </a:rPr>
              <a:t> Grade – 27 Weeks / 1.5 Credit</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tx1">
                  <a:lumMod val="75000"/>
                  <a:lumOff val="25000"/>
                </a:schemeClr>
              </a:solidFill>
            </a:endParaRPr>
          </a:p>
        </p:txBody>
      </p:sp>
      <p:cxnSp>
        <p:nvCxnSpPr>
          <p:cNvPr id="18" name="Straight Connector 17">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Video 1">
            <a:hlinkClick r:id="" action="ppaction://media"/>
            <a:extLst>
              <a:ext uri="{FF2B5EF4-FFF2-40B4-BE49-F238E27FC236}">
                <a16:creationId xmlns:a16="http://schemas.microsoft.com/office/drawing/2014/main" id="{4F9BE4F4-C22B-433A-BC6A-B9B1450030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69708420"/>
      </p:ext>
    </p:extLst>
  </p:cSld>
  <p:clrMapOvr>
    <a:masterClrMapping/>
  </p:clrMapOvr>
  <mc:AlternateContent xmlns:mc="http://schemas.openxmlformats.org/markup-compatibility/2006" xmlns:p14="http://schemas.microsoft.com/office/powerpoint/2010/main">
    <mc:Choice Requires="p14">
      <p:transition spd="slow" p14:dur="2000" advTm="27124"/>
    </mc:Choice>
    <mc:Fallback xmlns="">
      <p:transition spd="slow" advTm="2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1F9EA-28BD-45A9-A72D-AD7D34B1E91D}"/>
              </a:ext>
            </a:extLst>
          </p:cNvPr>
          <p:cNvSpPr>
            <a:spLocks noGrp="1"/>
          </p:cNvSpPr>
          <p:nvPr>
            <p:ph type="title"/>
          </p:nvPr>
        </p:nvSpPr>
        <p:spPr>
          <a:xfrm>
            <a:off x="4191000" y="429710"/>
            <a:ext cx="4114800" cy="701040"/>
          </a:xfrm>
        </p:spPr>
        <p:txBody>
          <a:bodyPr>
            <a:normAutofit fontScale="90000"/>
          </a:bodyPr>
          <a:lstStyle/>
          <a:p>
            <a:r>
              <a:rPr lang="en-US" dirty="0"/>
              <a:t>Daily Agenda - Canvas</a:t>
            </a:r>
          </a:p>
        </p:txBody>
      </p:sp>
      <p:sp>
        <p:nvSpPr>
          <p:cNvPr id="2" name="TextBox 1">
            <a:extLst>
              <a:ext uri="{FF2B5EF4-FFF2-40B4-BE49-F238E27FC236}">
                <a16:creationId xmlns:a16="http://schemas.microsoft.com/office/drawing/2014/main" id="{9A856DB1-D635-4064-8B80-E20BE04BF374}"/>
              </a:ext>
            </a:extLst>
          </p:cNvPr>
          <p:cNvSpPr txBox="1"/>
          <p:nvPr/>
        </p:nvSpPr>
        <p:spPr>
          <a:xfrm>
            <a:off x="7571874" y="1391444"/>
            <a:ext cx="2743200" cy="1938992"/>
          </a:xfrm>
          <a:prstGeom prst="rect">
            <a:avLst/>
          </a:prstGeom>
          <a:noFill/>
        </p:spPr>
        <p:txBody>
          <a:bodyPr wrap="square" rtlCol="0">
            <a:spAutoFit/>
          </a:bodyPr>
          <a:lstStyle/>
          <a:p>
            <a:r>
              <a:rPr lang="en-US" sz="2400" dirty="0">
                <a:solidFill>
                  <a:srgbClr val="FF0000"/>
                </a:solidFill>
              </a:rPr>
              <a:t>The agenda for the day and week are available under Daily Activities in each unit</a:t>
            </a:r>
            <a:r>
              <a:rPr lang="en-US" dirty="0"/>
              <a:t>.  </a:t>
            </a:r>
          </a:p>
        </p:txBody>
      </p:sp>
      <p:pic>
        <p:nvPicPr>
          <p:cNvPr id="11" name="Content Placeholder 10">
            <a:extLst>
              <a:ext uri="{FF2B5EF4-FFF2-40B4-BE49-F238E27FC236}">
                <a16:creationId xmlns:a16="http://schemas.microsoft.com/office/drawing/2014/main" id="{666CE5DF-0F53-4D76-9E2A-ADE3CB378F13}"/>
              </a:ext>
            </a:extLst>
          </p:cNvPr>
          <p:cNvPicPr>
            <a:picLocks noGrp="1" noChangeAspect="1"/>
          </p:cNvPicPr>
          <p:nvPr>
            <p:ph sz="quarter" idx="13"/>
          </p:nvPr>
        </p:nvPicPr>
        <p:blipFill>
          <a:blip r:embed="rId4"/>
          <a:stretch>
            <a:fillRect/>
          </a:stretch>
        </p:blipFill>
        <p:spPr>
          <a:xfrm>
            <a:off x="422026" y="1353038"/>
            <a:ext cx="6720062" cy="4719672"/>
          </a:xfrm>
        </p:spPr>
      </p:pic>
      <p:sp>
        <p:nvSpPr>
          <p:cNvPr id="6" name="Arrow: Left 5">
            <a:extLst>
              <a:ext uri="{FF2B5EF4-FFF2-40B4-BE49-F238E27FC236}">
                <a16:creationId xmlns:a16="http://schemas.microsoft.com/office/drawing/2014/main" id="{47158F6D-460D-49E9-B40D-70DF070F219B}"/>
              </a:ext>
            </a:extLst>
          </p:cNvPr>
          <p:cNvSpPr/>
          <p:nvPr/>
        </p:nvSpPr>
        <p:spPr>
          <a:xfrm>
            <a:off x="2955758" y="2360940"/>
            <a:ext cx="978408" cy="4846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A97E2B8-072B-427F-8149-58B145EAFC2C}"/>
              </a:ext>
            </a:extLst>
          </p:cNvPr>
          <p:cNvPicPr>
            <a:picLocks noChangeAspect="1"/>
          </p:cNvPicPr>
          <p:nvPr/>
        </p:nvPicPr>
        <p:blipFill>
          <a:blip r:embed="rId5"/>
          <a:stretch>
            <a:fillRect/>
          </a:stretch>
        </p:blipFill>
        <p:spPr>
          <a:xfrm>
            <a:off x="5967663" y="3712874"/>
            <a:ext cx="5625848" cy="2715416"/>
          </a:xfrm>
          <a:prstGeom prst="rect">
            <a:avLst/>
          </a:prstGeom>
        </p:spPr>
      </p:pic>
      <p:sp>
        <p:nvSpPr>
          <p:cNvPr id="15" name="Arrow: Left 14">
            <a:extLst>
              <a:ext uri="{FF2B5EF4-FFF2-40B4-BE49-F238E27FC236}">
                <a16:creationId xmlns:a16="http://schemas.microsoft.com/office/drawing/2014/main" id="{82C4A119-8E44-462E-95D4-9A91769588BE}"/>
              </a:ext>
            </a:extLst>
          </p:cNvPr>
          <p:cNvSpPr/>
          <p:nvPr/>
        </p:nvSpPr>
        <p:spPr>
          <a:xfrm>
            <a:off x="8113295" y="5728476"/>
            <a:ext cx="978408" cy="4846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hlinkClick r:id="" action="ppaction://media"/>
            <a:extLst>
              <a:ext uri="{FF2B5EF4-FFF2-40B4-BE49-F238E27FC236}">
                <a16:creationId xmlns:a16="http://schemas.microsoft.com/office/drawing/2014/main" id="{902A625F-24C0-4BE6-AB3D-5E75CD891D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29415950"/>
      </p:ext>
    </p:extLst>
  </p:cSld>
  <p:clrMapOvr>
    <a:masterClrMapping/>
  </p:clrMapOvr>
  <mc:AlternateContent xmlns:mc="http://schemas.openxmlformats.org/markup-compatibility/2006" xmlns:p14="http://schemas.microsoft.com/office/powerpoint/2010/main">
    <mc:Choice Requires="p14">
      <p:transition spd="slow" p14:dur="2000" advTm="39555"/>
    </mc:Choice>
    <mc:Fallback xmlns="">
      <p:transition spd="slow" advTm="3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4B92EACE-DD60-490A-BE7B-96B87A83A6E2}"/>
              </a:ext>
            </a:extLst>
          </p:cNvPr>
          <p:cNvPicPr>
            <a:picLocks noGrp="1" noChangeAspect="1"/>
          </p:cNvPicPr>
          <p:nvPr>
            <p:ph sz="quarter" idx="13"/>
          </p:nvPr>
        </p:nvPicPr>
        <p:blipFill>
          <a:blip r:embed="rId4"/>
          <a:stretch>
            <a:fillRect/>
          </a:stretch>
        </p:blipFill>
        <p:spPr>
          <a:xfrm>
            <a:off x="3721768" y="176463"/>
            <a:ext cx="8341895" cy="6681537"/>
          </a:xfrm>
          <a:prstGeom prst="rect">
            <a:avLst/>
          </a:prstGeom>
        </p:spPr>
      </p:pic>
      <p:sp>
        <p:nvSpPr>
          <p:cNvPr id="15" name="Rectangle 14">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5">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9AEC8C22-F666-407A-BB6B-9B3EE64BED66}"/>
              </a:ext>
            </a:extLst>
          </p:cNvPr>
          <p:cNvSpPr>
            <a:spLocks noGrp="1"/>
          </p:cNvSpPr>
          <p:nvPr>
            <p:ph type="title"/>
          </p:nvPr>
        </p:nvSpPr>
        <p:spPr>
          <a:xfrm>
            <a:off x="643433" y="643464"/>
            <a:ext cx="2888344" cy="1428737"/>
          </a:xfrm>
        </p:spPr>
        <p:txBody>
          <a:bodyPr vert="horz" lIns="91440" tIns="45720" rIns="91440" bIns="45720" rtlCol="0" anchor="ctr">
            <a:normAutofit/>
          </a:bodyPr>
          <a:lstStyle/>
          <a:p>
            <a:r>
              <a:rPr lang="en-US" sz="3200">
                <a:solidFill>
                  <a:srgbClr val="FFFFFF"/>
                </a:solidFill>
              </a:rPr>
              <a:t>Calendar on Canvas </a:t>
            </a:r>
          </a:p>
        </p:txBody>
      </p:sp>
      <p:sp>
        <p:nvSpPr>
          <p:cNvPr id="6" name="TextBox 5">
            <a:extLst>
              <a:ext uri="{FF2B5EF4-FFF2-40B4-BE49-F238E27FC236}">
                <a16:creationId xmlns:a16="http://schemas.microsoft.com/office/drawing/2014/main" id="{B71CBCC7-7DA2-49A7-91F6-8FE61DD5A208}"/>
              </a:ext>
            </a:extLst>
          </p:cNvPr>
          <p:cNvSpPr txBox="1"/>
          <p:nvPr/>
        </p:nvSpPr>
        <p:spPr>
          <a:xfrm>
            <a:off x="643337" y="2184036"/>
            <a:ext cx="2888439" cy="3869634"/>
          </a:xfrm>
          <a:prstGeom prst="rect">
            <a:avLst/>
          </a:prstGeom>
        </p:spPr>
        <p:txBody>
          <a:bodyPr vert="horz" lIns="91440" tIns="45720" rIns="91440" bIns="45720" rtlCol="0">
            <a:normAutofit/>
          </a:bodyPr>
          <a:lstStyle/>
          <a:p>
            <a:pPr indent="-182880" defTabSz="914400">
              <a:spcAft>
                <a:spcPts val="600"/>
              </a:spcAft>
              <a:buClr>
                <a:schemeClr val="tx1">
                  <a:lumMod val="85000"/>
                  <a:lumOff val="15000"/>
                </a:schemeClr>
              </a:buClr>
              <a:buFont typeface="Garamond" pitchFamily="18" charset="0"/>
              <a:buChar char="◦"/>
            </a:pPr>
            <a:r>
              <a:rPr lang="en-US" sz="1600" dirty="0">
                <a:solidFill>
                  <a:srgbClr val="FFFFFF"/>
                </a:solidFill>
              </a:rPr>
              <a:t>All assignments for all classes are listed in Canvas calendar on the day it is due and the time due is also listed. </a:t>
            </a:r>
          </a:p>
        </p:txBody>
      </p:sp>
      <p:pic>
        <p:nvPicPr>
          <p:cNvPr id="2" name="Video 1">
            <a:hlinkClick r:id="" action="ppaction://media"/>
            <a:extLst>
              <a:ext uri="{FF2B5EF4-FFF2-40B4-BE49-F238E27FC236}">
                <a16:creationId xmlns:a16="http://schemas.microsoft.com/office/drawing/2014/main" id="{E0732778-D758-4FCF-9A08-41B9BFBA1D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73109449"/>
      </p:ext>
    </p:extLst>
  </p:cSld>
  <p:clrMapOvr>
    <a:masterClrMapping/>
  </p:clrMapOvr>
  <mc:AlternateContent xmlns:mc="http://schemas.openxmlformats.org/markup-compatibility/2006" xmlns:p14="http://schemas.microsoft.com/office/powerpoint/2010/main">
    <mc:Choice Requires="p14">
      <p:transition spd="slow" p14:dur="2000" advTm="25912"/>
    </mc:Choice>
    <mc:Fallback xmlns="">
      <p:transition spd="slow" advTm="25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8F9192-FED1-45E5-9112-3568329C0E78}"/>
              </a:ext>
            </a:extLst>
          </p:cNvPr>
          <p:cNvSpPr>
            <a:spLocks noGrp="1"/>
          </p:cNvSpPr>
          <p:nvPr>
            <p:ph sz="quarter" idx="13"/>
          </p:nvPr>
        </p:nvSpPr>
        <p:spPr/>
        <p:txBody>
          <a:bodyPr/>
          <a:lstStyle/>
          <a:p>
            <a:r>
              <a:rPr lang="en-US" dirty="0"/>
              <a:t>Canvas assignments have opening dates and end dates. If your child could not submit – it most likely means that they are handing it in late. </a:t>
            </a:r>
          </a:p>
          <a:p>
            <a:r>
              <a:rPr lang="en-US" dirty="0"/>
              <a:t>Either way, they should email at the time and include the assignment if there is some other technical issue.  Work should be handed in on time. </a:t>
            </a:r>
          </a:p>
          <a:p>
            <a:endParaRPr lang="en-US" dirty="0"/>
          </a:p>
          <a:p>
            <a:endParaRPr lang="en-US" dirty="0"/>
          </a:p>
        </p:txBody>
      </p:sp>
      <p:sp>
        <p:nvSpPr>
          <p:cNvPr id="3" name="Title 2">
            <a:extLst>
              <a:ext uri="{FF2B5EF4-FFF2-40B4-BE49-F238E27FC236}">
                <a16:creationId xmlns:a16="http://schemas.microsoft.com/office/drawing/2014/main" id="{6E2712C7-BE1B-421C-BB6B-775BA2729F57}"/>
              </a:ext>
            </a:extLst>
          </p:cNvPr>
          <p:cNvSpPr>
            <a:spLocks noGrp="1"/>
          </p:cNvSpPr>
          <p:nvPr>
            <p:ph type="title"/>
          </p:nvPr>
        </p:nvSpPr>
        <p:spPr/>
        <p:txBody>
          <a:bodyPr/>
          <a:lstStyle/>
          <a:p>
            <a:r>
              <a:rPr lang="en-US" dirty="0"/>
              <a:t>Assignment Submission</a:t>
            </a:r>
          </a:p>
        </p:txBody>
      </p:sp>
      <p:pic>
        <p:nvPicPr>
          <p:cNvPr id="5" name="Picture 4">
            <a:extLst>
              <a:ext uri="{FF2B5EF4-FFF2-40B4-BE49-F238E27FC236}">
                <a16:creationId xmlns:a16="http://schemas.microsoft.com/office/drawing/2014/main" id="{B8A262F9-EAC6-480E-B248-712FD3DEDECD}"/>
              </a:ext>
            </a:extLst>
          </p:cNvPr>
          <p:cNvPicPr>
            <a:picLocks noChangeAspect="1"/>
          </p:cNvPicPr>
          <p:nvPr/>
        </p:nvPicPr>
        <p:blipFill>
          <a:blip r:embed="rId4"/>
          <a:stretch>
            <a:fillRect/>
          </a:stretch>
        </p:blipFill>
        <p:spPr>
          <a:xfrm>
            <a:off x="2419350" y="3581401"/>
            <a:ext cx="3676650" cy="3000375"/>
          </a:xfrm>
          <a:prstGeom prst="rect">
            <a:avLst/>
          </a:prstGeom>
        </p:spPr>
      </p:pic>
      <p:sp>
        <p:nvSpPr>
          <p:cNvPr id="6" name="Arrow: Right 5">
            <a:extLst>
              <a:ext uri="{FF2B5EF4-FFF2-40B4-BE49-F238E27FC236}">
                <a16:creationId xmlns:a16="http://schemas.microsoft.com/office/drawing/2014/main" id="{8A0258A9-7A88-4A16-B23B-2A948751AB3B}"/>
              </a:ext>
            </a:extLst>
          </p:cNvPr>
          <p:cNvSpPr/>
          <p:nvPr/>
        </p:nvSpPr>
        <p:spPr>
          <a:xfrm>
            <a:off x="1930146" y="4596955"/>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Arrow: Left 6">
            <a:extLst>
              <a:ext uri="{FF2B5EF4-FFF2-40B4-BE49-F238E27FC236}">
                <a16:creationId xmlns:a16="http://schemas.microsoft.com/office/drawing/2014/main" id="{607EAD0B-B9F8-4137-BD5E-E19945FC4060}"/>
              </a:ext>
            </a:extLst>
          </p:cNvPr>
          <p:cNvSpPr/>
          <p:nvPr/>
        </p:nvSpPr>
        <p:spPr>
          <a:xfrm>
            <a:off x="5487822" y="5398008"/>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4" name="Video 3">
            <a:hlinkClick r:id="" action="ppaction://media"/>
            <a:extLst>
              <a:ext uri="{FF2B5EF4-FFF2-40B4-BE49-F238E27FC236}">
                <a16:creationId xmlns:a16="http://schemas.microsoft.com/office/drawing/2014/main" id="{E47809FB-90E4-4DBD-A4CB-D08192D2CE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96939028"/>
      </p:ext>
    </p:extLst>
  </p:cSld>
  <p:clrMapOvr>
    <a:masterClrMapping/>
  </p:clrMapOvr>
  <mc:AlternateContent xmlns:mc="http://schemas.openxmlformats.org/markup-compatibility/2006" xmlns:p14="http://schemas.microsoft.com/office/powerpoint/2010/main">
    <mc:Choice Requires="p14">
      <p:transition spd="slow" p14:dur="2000" advTm="52486"/>
    </mc:Choice>
    <mc:Fallback xmlns="">
      <p:transition spd="slow" advTm="5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105CC9-753B-4CD3-9C8D-304C7CC39E53}"/>
              </a:ext>
            </a:extLst>
          </p:cNvPr>
          <p:cNvSpPr>
            <a:spLocks noGrp="1"/>
          </p:cNvSpPr>
          <p:nvPr>
            <p:ph sz="quarter" idx="13"/>
          </p:nvPr>
        </p:nvSpPr>
        <p:spPr/>
        <p:txBody>
          <a:bodyPr/>
          <a:lstStyle/>
          <a:p>
            <a:r>
              <a:rPr lang="en-US" dirty="0"/>
              <a:t>In every unit, a copy of the PowerPoint is listed for student use.</a:t>
            </a:r>
          </a:p>
          <a:p>
            <a:endParaRPr lang="en-US" dirty="0"/>
          </a:p>
          <a:p>
            <a:endParaRPr lang="en-US" dirty="0"/>
          </a:p>
        </p:txBody>
      </p:sp>
      <p:sp>
        <p:nvSpPr>
          <p:cNvPr id="3" name="Title 2">
            <a:extLst>
              <a:ext uri="{FF2B5EF4-FFF2-40B4-BE49-F238E27FC236}">
                <a16:creationId xmlns:a16="http://schemas.microsoft.com/office/drawing/2014/main" id="{D9E535CA-7A76-4E41-8DD3-DDC6BE83C69F}"/>
              </a:ext>
            </a:extLst>
          </p:cNvPr>
          <p:cNvSpPr>
            <a:spLocks noGrp="1"/>
          </p:cNvSpPr>
          <p:nvPr>
            <p:ph type="title"/>
          </p:nvPr>
        </p:nvSpPr>
        <p:spPr/>
        <p:txBody>
          <a:bodyPr/>
          <a:lstStyle/>
          <a:p>
            <a:r>
              <a:rPr lang="en-US" dirty="0"/>
              <a:t>Copy of </a:t>
            </a:r>
            <a:r>
              <a:rPr lang="en-US" dirty="0" err="1"/>
              <a:t>powerpoint</a:t>
            </a:r>
            <a:endParaRPr lang="en-US" dirty="0"/>
          </a:p>
        </p:txBody>
      </p:sp>
      <p:pic>
        <p:nvPicPr>
          <p:cNvPr id="9" name="Picture 8">
            <a:extLst>
              <a:ext uri="{FF2B5EF4-FFF2-40B4-BE49-F238E27FC236}">
                <a16:creationId xmlns:a16="http://schemas.microsoft.com/office/drawing/2014/main" id="{8CF6CA23-AA00-402C-9BBB-FF243E143443}"/>
              </a:ext>
            </a:extLst>
          </p:cNvPr>
          <p:cNvPicPr>
            <a:picLocks noChangeAspect="1"/>
          </p:cNvPicPr>
          <p:nvPr/>
        </p:nvPicPr>
        <p:blipFill>
          <a:blip r:embed="rId4"/>
          <a:stretch>
            <a:fillRect/>
          </a:stretch>
        </p:blipFill>
        <p:spPr>
          <a:xfrm>
            <a:off x="609600" y="2875306"/>
            <a:ext cx="7191375" cy="1223963"/>
          </a:xfrm>
          <a:prstGeom prst="rect">
            <a:avLst/>
          </a:prstGeom>
        </p:spPr>
      </p:pic>
      <p:sp>
        <p:nvSpPr>
          <p:cNvPr id="6" name="Arrow: Left 5">
            <a:extLst>
              <a:ext uri="{FF2B5EF4-FFF2-40B4-BE49-F238E27FC236}">
                <a16:creationId xmlns:a16="http://schemas.microsoft.com/office/drawing/2014/main" id="{23A18A83-76BD-4DE0-830F-706266CDAD5C}"/>
              </a:ext>
            </a:extLst>
          </p:cNvPr>
          <p:cNvSpPr/>
          <p:nvPr/>
        </p:nvSpPr>
        <p:spPr>
          <a:xfrm>
            <a:off x="6800645" y="3111289"/>
            <a:ext cx="2000660" cy="113823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hlinkClick r:id="" action="ppaction://media"/>
            <a:extLst>
              <a:ext uri="{FF2B5EF4-FFF2-40B4-BE49-F238E27FC236}">
                <a16:creationId xmlns:a16="http://schemas.microsoft.com/office/drawing/2014/main" id="{8219D4A7-1A9D-427E-A425-5E1F1B4D1D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2292680"/>
      </p:ext>
    </p:extLst>
  </p:cSld>
  <p:clrMapOvr>
    <a:masterClrMapping/>
  </p:clrMapOvr>
  <mc:AlternateContent xmlns:mc="http://schemas.openxmlformats.org/markup-compatibility/2006" xmlns:p14="http://schemas.microsoft.com/office/powerpoint/2010/main">
    <mc:Choice Requires="p14">
      <p:transition spd="slow" p14:dur="2000" advTm="14061"/>
    </mc:Choice>
    <mc:Fallback xmlns="">
      <p:transition spd="slow" advTm="14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C563A-49C5-4A27-A769-A64F97575209}"/>
              </a:ext>
            </a:extLst>
          </p:cNvPr>
          <p:cNvSpPr>
            <a:spLocks noGrp="1"/>
          </p:cNvSpPr>
          <p:nvPr>
            <p:ph sz="quarter" idx="13"/>
          </p:nvPr>
        </p:nvSpPr>
        <p:spPr/>
        <p:txBody>
          <a:bodyPr/>
          <a:lstStyle/>
          <a:p>
            <a:r>
              <a:rPr lang="en-US" dirty="0"/>
              <a:t>A study guide is available usually from the very beginning of the unit.  The tests will be given during class in </a:t>
            </a:r>
            <a:r>
              <a:rPr lang="en-US" dirty="0" err="1"/>
              <a:t>collegeboard</a:t>
            </a:r>
            <a:r>
              <a:rPr lang="en-US" dirty="0"/>
              <a:t> site – MYAP. </a:t>
            </a:r>
          </a:p>
          <a:p>
            <a:endParaRPr lang="en-US" dirty="0"/>
          </a:p>
          <a:p>
            <a:endParaRPr lang="en-US" dirty="0"/>
          </a:p>
        </p:txBody>
      </p:sp>
      <p:sp>
        <p:nvSpPr>
          <p:cNvPr id="3" name="Title 2">
            <a:extLst>
              <a:ext uri="{FF2B5EF4-FFF2-40B4-BE49-F238E27FC236}">
                <a16:creationId xmlns:a16="http://schemas.microsoft.com/office/drawing/2014/main" id="{51C1E912-9243-4CB7-99B6-8C2A506C8A7B}"/>
              </a:ext>
            </a:extLst>
          </p:cNvPr>
          <p:cNvSpPr>
            <a:spLocks noGrp="1"/>
          </p:cNvSpPr>
          <p:nvPr>
            <p:ph type="title"/>
          </p:nvPr>
        </p:nvSpPr>
        <p:spPr/>
        <p:txBody>
          <a:bodyPr/>
          <a:lstStyle/>
          <a:p>
            <a:r>
              <a:rPr lang="en-US" dirty="0"/>
              <a:t>Study guide and test</a:t>
            </a:r>
          </a:p>
        </p:txBody>
      </p:sp>
      <p:pic>
        <p:nvPicPr>
          <p:cNvPr id="6" name="Picture 5">
            <a:extLst>
              <a:ext uri="{FF2B5EF4-FFF2-40B4-BE49-F238E27FC236}">
                <a16:creationId xmlns:a16="http://schemas.microsoft.com/office/drawing/2014/main" id="{C3E39C90-F7BA-45B5-B425-3846FF54EB77}"/>
              </a:ext>
            </a:extLst>
          </p:cNvPr>
          <p:cNvPicPr>
            <a:picLocks noChangeAspect="1"/>
          </p:cNvPicPr>
          <p:nvPr/>
        </p:nvPicPr>
        <p:blipFill>
          <a:blip r:embed="rId4"/>
          <a:stretch>
            <a:fillRect/>
          </a:stretch>
        </p:blipFill>
        <p:spPr>
          <a:xfrm>
            <a:off x="609600" y="2786327"/>
            <a:ext cx="7134225" cy="1040732"/>
          </a:xfrm>
          <a:prstGeom prst="rect">
            <a:avLst/>
          </a:prstGeom>
        </p:spPr>
      </p:pic>
      <p:pic>
        <p:nvPicPr>
          <p:cNvPr id="10" name="Picture 9">
            <a:extLst>
              <a:ext uri="{FF2B5EF4-FFF2-40B4-BE49-F238E27FC236}">
                <a16:creationId xmlns:a16="http://schemas.microsoft.com/office/drawing/2014/main" id="{F75E797D-6041-49CB-A109-F83B7BEEB398}"/>
              </a:ext>
            </a:extLst>
          </p:cNvPr>
          <p:cNvPicPr>
            <a:picLocks noChangeAspect="1"/>
          </p:cNvPicPr>
          <p:nvPr/>
        </p:nvPicPr>
        <p:blipFill>
          <a:blip r:embed="rId5"/>
          <a:stretch>
            <a:fillRect/>
          </a:stretch>
        </p:blipFill>
        <p:spPr>
          <a:xfrm>
            <a:off x="3761371" y="4071673"/>
            <a:ext cx="5270333" cy="2585801"/>
          </a:xfrm>
          <a:prstGeom prst="rect">
            <a:avLst/>
          </a:prstGeom>
        </p:spPr>
      </p:pic>
      <p:sp>
        <p:nvSpPr>
          <p:cNvPr id="8" name="Arrow: Left 7">
            <a:extLst>
              <a:ext uri="{FF2B5EF4-FFF2-40B4-BE49-F238E27FC236}">
                <a16:creationId xmlns:a16="http://schemas.microsoft.com/office/drawing/2014/main" id="{C09C5C21-7419-4823-A7B1-1975E3FDAF42}"/>
              </a:ext>
            </a:extLst>
          </p:cNvPr>
          <p:cNvSpPr/>
          <p:nvPr/>
        </p:nvSpPr>
        <p:spPr>
          <a:xfrm>
            <a:off x="7708231" y="2643925"/>
            <a:ext cx="3416969" cy="25858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hlinkClick r:id="" action="ppaction://media"/>
            <a:extLst>
              <a:ext uri="{FF2B5EF4-FFF2-40B4-BE49-F238E27FC236}">
                <a16:creationId xmlns:a16="http://schemas.microsoft.com/office/drawing/2014/main" id="{7FF7C9F5-1999-4012-8AEC-07532D4512A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85033095"/>
      </p:ext>
    </p:extLst>
  </p:cSld>
  <p:clrMapOvr>
    <a:masterClrMapping/>
  </p:clrMapOvr>
  <mc:AlternateContent xmlns:mc="http://schemas.openxmlformats.org/markup-compatibility/2006" xmlns:p14="http://schemas.microsoft.com/office/powerpoint/2010/main">
    <mc:Choice Requires="p14">
      <p:transition spd="slow" p14:dur="2000" advTm="10465"/>
    </mc:Choice>
    <mc:Fallback xmlns="">
      <p:transition spd="slow" advTm="1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B0E45-20E1-4873-ACED-50F138710AF8}"/>
              </a:ext>
            </a:extLst>
          </p:cNvPr>
          <p:cNvSpPr>
            <a:spLocks noGrp="1"/>
          </p:cNvSpPr>
          <p:nvPr>
            <p:ph type="title"/>
          </p:nvPr>
        </p:nvSpPr>
        <p:spPr>
          <a:xfrm>
            <a:off x="4116983" y="45027"/>
            <a:ext cx="4114800" cy="484632"/>
          </a:xfrm>
        </p:spPr>
        <p:txBody>
          <a:bodyPr>
            <a:normAutofit fontScale="90000"/>
          </a:bodyPr>
          <a:lstStyle/>
          <a:p>
            <a:r>
              <a:rPr lang="en-US" dirty="0"/>
              <a:t>Study guides</a:t>
            </a:r>
          </a:p>
        </p:txBody>
      </p:sp>
      <p:sp>
        <p:nvSpPr>
          <p:cNvPr id="9" name="TextBox 8">
            <a:extLst>
              <a:ext uri="{FF2B5EF4-FFF2-40B4-BE49-F238E27FC236}">
                <a16:creationId xmlns:a16="http://schemas.microsoft.com/office/drawing/2014/main" id="{88DE7E7F-6F12-429B-9CB9-54652242B537}"/>
              </a:ext>
            </a:extLst>
          </p:cNvPr>
          <p:cNvSpPr txBox="1"/>
          <p:nvPr/>
        </p:nvSpPr>
        <p:spPr>
          <a:xfrm>
            <a:off x="1981200" y="4572001"/>
            <a:ext cx="3124200" cy="1477328"/>
          </a:xfrm>
          <a:prstGeom prst="rect">
            <a:avLst/>
          </a:prstGeom>
          <a:noFill/>
        </p:spPr>
        <p:txBody>
          <a:bodyPr wrap="square" rtlCol="0">
            <a:spAutoFit/>
          </a:bodyPr>
          <a:lstStyle/>
          <a:p>
            <a:r>
              <a:rPr lang="en-US" b="1" dirty="0"/>
              <a:t>The </a:t>
            </a:r>
            <a:r>
              <a:rPr lang="en-US" b="1" dirty="0" err="1"/>
              <a:t>quizlets</a:t>
            </a:r>
            <a:r>
              <a:rPr lang="en-US" b="1" dirty="0"/>
              <a:t> will sometimes be used in class but they can also be used by students as flashcards for studying</a:t>
            </a:r>
          </a:p>
        </p:txBody>
      </p:sp>
      <p:sp>
        <p:nvSpPr>
          <p:cNvPr id="10" name="Arrow: Down 9">
            <a:extLst>
              <a:ext uri="{FF2B5EF4-FFF2-40B4-BE49-F238E27FC236}">
                <a16:creationId xmlns:a16="http://schemas.microsoft.com/office/drawing/2014/main" id="{F7FF0071-CAFA-4449-8DA3-3CB2BFEF6127}"/>
              </a:ext>
            </a:extLst>
          </p:cNvPr>
          <p:cNvSpPr/>
          <p:nvPr/>
        </p:nvSpPr>
        <p:spPr>
          <a:xfrm>
            <a:off x="2133599" y="3473196"/>
            <a:ext cx="1138989" cy="97840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7B07EAD-1EAE-403A-B90F-7B4AF37D731C}"/>
              </a:ext>
            </a:extLst>
          </p:cNvPr>
          <p:cNvPicPr>
            <a:picLocks noChangeAspect="1"/>
          </p:cNvPicPr>
          <p:nvPr/>
        </p:nvPicPr>
        <p:blipFill>
          <a:blip r:embed="rId4"/>
          <a:stretch>
            <a:fillRect/>
          </a:stretch>
        </p:blipFill>
        <p:spPr>
          <a:xfrm>
            <a:off x="691799" y="529659"/>
            <a:ext cx="3867150" cy="2899341"/>
          </a:xfrm>
          <a:prstGeom prst="rect">
            <a:avLst/>
          </a:prstGeom>
        </p:spPr>
      </p:pic>
      <p:sp>
        <p:nvSpPr>
          <p:cNvPr id="8" name="Arrow: Left-Right 7">
            <a:extLst>
              <a:ext uri="{FF2B5EF4-FFF2-40B4-BE49-F238E27FC236}">
                <a16:creationId xmlns:a16="http://schemas.microsoft.com/office/drawing/2014/main" id="{287CF3C6-3BEB-413D-8C38-CC67C20A48D0}"/>
              </a:ext>
            </a:extLst>
          </p:cNvPr>
          <p:cNvSpPr/>
          <p:nvPr/>
        </p:nvSpPr>
        <p:spPr>
          <a:xfrm>
            <a:off x="3733801" y="1868953"/>
            <a:ext cx="3048659" cy="484632"/>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3347CE7-22ED-4028-8222-95CCB5493DDE}"/>
              </a:ext>
            </a:extLst>
          </p:cNvPr>
          <p:cNvPicPr>
            <a:picLocks noChangeAspect="1"/>
          </p:cNvPicPr>
          <p:nvPr/>
        </p:nvPicPr>
        <p:blipFill>
          <a:blip r:embed="rId5"/>
          <a:stretch>
            <a:fillRect/>
          </a:stretch>
        </p:blipFill>
        <p:spPr>
          <a:xfrm>
            <a:off x="6782460" y="529659"/>
            <a:ext cx="4886325" cy="5919267"/>
          </a:xfrm>
          <a:prstGeom prst="rect">
            <a:avLst/>
          </a:prstGeom>
        </p:spPr>
      </p:pic>
      <p:pic>
        <p:nvPicPr>
          <p:cNvPr id="2" name="Video 1">
            <a:hlinkClick r:id="" action="ppaction://media"/>
            <a:extLst>
              <a:ext uri="{FF2B5EF4-FFF2-40B4-BE49-F238E27FC236}">
                <a16:creationId xmlns:a16="http://schemas.microsoft.com/office/drawing/2014/main" id="{DDF096D5-BF6B-4522-A9AD-8FDFBADF19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05185674"/>
      </p:ext>
    </p:extLst>
  </p:cSld>
  <p:clrMapOvr>
    <a:masterClrMapping/>
  </p:clrMapOvr>
  <mc:AlternateContent xmlns:mc="http://schemas.openxmlformats.org/markup-compatibility/2006" xmlns:p14="http://schemas.microsoft.com/office/powerpoint/2010/main">
    <mc:Choice Requires="p14">
      <p:transition spd="slow" p14:dur="2000" advTm="12854"/>
    </mc:Choice>
    <mc:Fallback xmlns="">
      <p:transition spd="slow" advTm="1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30D066-F230-418B-ABAD-235445F4A5A6}"/>
              </a:ext>
            </a:extLst>
          </p:cNvPr>
          <p:cNvPicPr>
            <a:picLocks noGrp="1" noChangeAspect="1"/>
          </p:cNvPicPr>
          <p:nvPr>
            <p:ph sz="quarter" idx="13"/>
          </p:nvPr>
        </p:nvPicPr>
        <p:blipFill>
          <a:blip r:embed="rId4"/>
          <a:stretch>
            <a:fillRect/>
          </a:stretch>
        </p:blipFill>
        <p:spPr>
          <a:xfrm>
            <a:off x="1243012" y="1773948"/>
            <a:ext cx="9705975" cy="2419350"/>
          </a:xfrm>
        </p:spPr>
      </p:pic>
      <p:sp>
        <p:nvSpPr>
          <p:cNvPr id="3" name="Title 2">
            <a:extLst>
              <a:ext uri="{FF2B5EF4-FFF2-40B4-BE49-F238E27FC236}">
                <a16:creationId xmlns:a16="http://schemas.microsoft.com/office/drawing/2014/main" id="{B5EF1C34-BDA9-4E5D-B7D3-7B5E73A5EBF0}"/>
              </a:ext>
            </a:extLst>
          </p:cNvPr>
          <p:cNvSpPr>
            <a:spLocks noGrp="1"/>
          </p:cNvSpPr>
          <p:nvPr>
            <p:ph type="title"/>
          </p:nvPr>
        </p:nvSpPr>
        <p:spPr/>
        <p:txBody>
          <a:bodyPr/>
          <a:lstStyle/>
          <a:p>
            <a:r>
              <a:rPr lang="en-US" dirty="0"/>
              <a:t>AP Classroom – </a:t>
            </a:r>
            <a:r>
              <a:rPr lang="en-US" dirty="0" err="1"/>
              <a:t>Collegeboard</a:t>
            </a:r>
            <a:endParaRPr lang="en-US" dirty="0"/>
          </a:p>
        </p:txBody>
      </p:sp>
      <p:sp>
        <p:nvSpPr>
          <p:cNvPr id="6" name="TextBox 5">
            <a:extLst>
              <a:ext uri="{FF2B5EF4-FFF2-40B4-BE49-F238E27FC236}">
                <a16:creationId xmlns:a16="http://schemas.microsoft.com/office/drawing/2014/main" id="{BE251349-7DCB-4298-BE49-AA135F2B111F}"/>
              </a:ext>
            </a:extLst>
          </p:cNvPr>
          <p:cNvSpPr txBox="1"/>
          <p:nvPr/>
        </p:nvSpPr>
        <p:spPr>
          <a:xfrm>
            <a:off x="2181726" y="4652211"/>
            <a:ext cx="4074695" cy="646331"/>
          </a:xfrm>
          <a:prstGeom prst="rect">
            <a:avLst/>
          </a:prstGeom>
          <a:noFill/>
        </p:spPr>
        <p:txBody>
          <a:bodyPr wrap="square" rtlCol="0">
            <a:spAutoFit/>
          </a:bodyPr>
          <a:lstStyle/>
          <a:p>
            <a:r>
              <a:rPr lang="en-US" dirty="0"/>
              <a:t>Quizzes and tests will be administered through this site. </a:t>
            </a:r>
          </a:p>
        </p:txBody>
      </p:sp>
      <p:pic>
        <p:nvPicPr>
          <p:cNvPr id="4" name="Audio 3">
            <a:hlinkClick r:id="" action="ppaction://media"/>
            <a:extLst>
              <a:ext uri="{FF2B5EF4-FFF2-40B4-BE49-F238E27FC236}">
                <a16:creationId xmlns:a16="http://schemas.microsoft.com/office/drawing/2014/main" id="{C6FAC27F-E680-47A2-A738-E6787BEE8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1809348"/>
      </p:ext>
    </p:extLst>
  </p:cSld>
  <p:clrMapOvr>
    <a:masterClrMapping/>
  </p:clrMapOvr>
  <mc:AlternateContent xmlns:mc="http://schemas.openxmlformats.org/markup-compatibility/2006">
    <mc:Choice xmlns:p14="http://schemas.microsoft.com/office/powerpoint/2010/main" Requires="p14">
      <p:transition spd="slow" p14:dur="2000" advTm="17679"/>
    </mc:Choice>
    <mc:Fallback>
      <p:transition spd="slow" advTm="1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ell phone&#10;&#10;Description automatically generated">
            <a:extLst>
              <a:ext uri="{FF2B5EF4-FFF2-40B4-BE49-F238E27FC236}">
                <a16:creationId xmlns:a16="http://schemas.microsoft.com/office/drawing/2014/main" id="{6DDDF9D1-FE62-498D-B155-5BE3B834AF07}"/>
              </a:ext>
            </a:extLst>
          </p:cNvPr>
          <p:cNvPicPr>
            <a:picLocks/>
          </p:cNvPicPr>
          <p:nvPr/>
        </p:nvPicPr>
        <p:blipFill>
          <a:blip r:embed="rId4"/>
          <a:stretch>
            <a:fillRect/>
          </a:stretch>
        </p:blipFill>
        <p:spPr>
          <a:xfrm>
            <a:off x="4667497" y="974944"/>
            <a:ext cx="6880072" cy="4747249"/>
          </a:xfrm>
          <a:prstGeom prst="rect">
            <a:avLst/>
          </a:prstGeom>
        </p:spPr>
      </p:pic>
      <p:sp>
        <p:nvSpPr>
          <p:cNvPr id="24" name="Rectangle 23">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5">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DF458B-2C1C-448D-AD52-B642A33C7BF0}"/>
              </a:ext>
            </a:extLst>
          </p:cNvPr>
          <p:cNvSpPr>
            <a:spLocks noGrp="1"/>
          </p:cNvSpPr>
          <p:nvPr>
            <p:ph type="title"/>
          </p:nvPr>
        </p:nvSpPr>
        <p:spPr>
          <a:xfrm>
            <a:off x="643433" y="643464"/>
            <a:ext cx="2888344" cy="1428737"/>
          </a:xfrm>
        </p:spPr>
        <p:txBody>
          <a:bodyPr>
            <a:normAutofit/>
          </a:bodyPr>
          <a:lstStyle/>
          <a:p>
            <a:r>
              <a:rPr lang="en-US" sz="3200" dirty="0">
                <a:solidFill>
                  <a:srgbClr val="FFFFFF"/>
                </a:solidFill>
              </a:rPr>
              <a:t>National Exam </a:t>
            </a:r>
          </a:p>
        </p:txBody>
      </p:sp>
      <p:sp>
        <p:nvSpPr>
          <p:cNvPr id="8" name="Content Placeholder 7">
            <a:extLst>
              <a:ext uri="{FF2B5EF4-FFF2-40B4-BE49-F238E27FC236}">
                <a16:creationId xmlns:a16="http://schemas.microsoft.com/office/drawing/2014/main" id="{7A57A21C-59CB-49BB-A5DF-605FC905CC5E}"/>
              </a:ext>
            </a:extLst>
          </p:cNvPr>
          <p:cNvSpPr>
            <a:spLocks noGrp="1"/>
          </p:cNvSpPr>
          <p:nvPr>
            <p:ph idx="1"/>
          </p:nvPr>
        </p:nvSpPr>
        <p:spPr>
          <a:xfrm>
            <a:off x="643337" y="2184036"/>
            <a:ext cx="2888439" cy="3869634"/>
          </a:xfrm>
        </p:spPr>
        <p:txBody>
          <a:bodyPr>
            <a:normAutofit/>
          </a:bodyPr>
          <a:lstStyle/>
          <a:p>
            <a:r>
              <a:rPr lang="en-US" sz="1600" dirty="0">
                <a:solidFill>
                  <a:srgbClr val="FFFFFF"/>
                </a:solidFill>
              </a:rPr>
              <a:t>Sign up through </a:t>
            </a:r>
            <a:r>
              <a:rPr lang="en-US" sz="1600">
                <a:solidFill>
                  <a:srgbClr val="FFFFFF"/>
                </a:solidFill>
              </a:rPr>
              <a:t>collegeboard</a:t>
            </a:r>
            <a:r>
              <a:rPr lang="en-US" sz="1600" dirty="0">
                <a:solidFill>
                  <a:srgbClr val="FFFFFF"/>
                </a:solidFill>
              </a:rPr>
              <a:t> account.</a:t>
            </a:r>
          </a:p>
          <a:p>
            <a:r>
              <a:rPr lang="en-US" sz="1600" dirty="0">
                <a:solidFill>
                  <a:srgbClr val="FFFFFF"/>
                </a:solidFill>
              </a:rPr>
              <a:t>This signup is happening soon. </a:t>
            </a:r>
          </a:p>
          <a:p>
            <a:r>
              <a:rPr lang="en-US" sz="1600" dirty="0">
                <a:solidFill>
                  <a:srgbClr val="FFFFFF"/>
                </a:solidFill>
              </a:rPr>
              <a:t>Contact Mr. Hill (</a:t>
            </a:r>
            <a:r>
              <a:rPr lang="en-US" sz="1600" dirty="0">
                <a:solidFill>
                  <a:srgbClr val="FFFFFF"/>
                </a:solidFill>
                <a:hlinkClick r:id="rId6"/>
              </a:rPr>
              <a:t>thill@cbsd.org</a:t>
            </a:r>
            <a:r>
              <a:rPr lang="en-US" sz="1600" dirty="0">
                <a:solidFill>
                  <a:srgbClr val="FFFFFF"/>
                </a:solidFill>
              </a:rPr>
              <a:t>) for more information</a:t>
            </a:r>
          </a:p>
          <a:p>
            <a:endParaRPr lang="en-US" sz="1600" dirty="0">
              <a:solidFill>
                <a:srgbClr val="FFFFFF"/>
              </a:solidFill>
            </a:endParaRPr>
          </a:p>
        </p:txBody>
      </p:sp>
      <p:pic>
        <p:nvPicPr>
          <p:cNvPr id="3" name="Video 2">
            <a:hlinkClick r:id="" action="ppaction://media"/>
            <a:extLst>
              <a:ext uri="{FF2B5EF4-FFF2-40B4-BE49-F238E27FC236}">
                <a16:creationId xmlns:a16="http://schemas.microsoft.com/office/drawing/2014/main" id="{1E17ADD0-4579-4A5C-8F2F-EBF50B4F93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81671511"/>
      </p:ext>
    </p:extLst>
  </p:cSld>
  <p:clrMapOvr>
    <a:masterClrMapping/>
  </p:clrMapOvr>
  <mc:AlternateContent xmlns:mc="http://schemas.openxmlformats.org/markup-compatibility/2006" xmlns:p14="http://schemas.microsoft.com/office/powerpoint/2010/main">
    <mc:Choice Requires="p14">
      <p:transition spd="slow" p14:dur="2000" advTm="24847"/>
    </mc:Choice>
    <mc:Fallback xmlns="">
      <p:transition spd="slow" advTm="2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4">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3" name="Title 2">
            <a:extLst>
              <a:ext uri="{FF2B5EF4-FFF2-40B4-BE49-F238E27FC236}">
                <a16:creationId xmlns:a16="http://schemas.microsoft.com/office/drawing/2014/main" id="{17303E99-3929-46D1-B5A6-68734342FCCD}"/>
              </a:ext>
            </a:extLst>
          </p:cNvPr>
          <p:cNvSpPr>
            <a:spLocks noGrp="1"/>
          </p:cNvSpPr>
          <p:nvPr>
            <p:ph type="title"/>
          </p:nvPr>
        </p:nvSpPr>
        <p:spPr>
          <a:xfrm>
            <a:off x="7532835" y="1420706"/>
            <a:ext cx="3466540" cy="4016587"/>
          </a:xfrm>
        </p:spPr>
        <p:txBody>
          <a:bodyPr vert="horz" lIns="91440" tIns="45720" rIns="91440" bIns="45720" rtlCol="0">
            <a:normAutofit/>
          </a:bodyPr>
          <a:lstStyle/>
          <a:p>
            <a:r>
              <a:rPr lang="en-US" sz="3600" dirty="0"/>
              <a:t>Student will  succeed if they..</a:t>
            </a:r>
          </a:p>
        </p:txBody>
      </p:sp>
      <p:sp>
        <p:nvSpPr>
          <p:cNvPr id="5" name="Content Placeholder 4">
            <a:extLst>
              <a:ext uri="{FF2B5EF4-FFF2-40B4-BE49-F238E27FC236}">
                <a16:creationId xmlns:a16="http://schemas.microsoft.com/office/drawing/2014/main" id="{CC961C2E-C103-433C-B33D-8EE1E0D574C7}"/>
              </a:ext>
            </a:extLst>
          </p:cNvPr>
          <p:cNvSpPr>
            <a:spLocks noGrp="1"/>
          </p:cNvSpPr>
          <p:nvPr>
            <p:ph sz="quarter" idx="13"/>
          </p:nvPr>
        </p:nvSpPr>
        <p:spPr>
          <a:xfrm>
            <a:off x="1440519" y="1420706"/>
            <a:ext cx="5514758" cy="4016587"/>
          </a:xfrm>
        </p:spPr>
        <p:txBody>
          <a:bodyPr vert="horz" lIns="91440" tIns="45720" rIns="91440" bIns="45720" rtlCol="0" anchor="ctr">
            <a:normAutofit/>
          </a:bodyPr>
          <a:lstStyle/>
          <a:p>
            <a:pPr marL="342900" marR="0" lvl="0">
              <a:lnSpc>
                <a:spcPct val="90000"/>
              </a:lnSpc>
              <a:spcBef>
                <a:spcPts val="0"/>
              </a:spcBef>
              <a:spcAft>
                <a:spcPts val="600"/>
              </a:spcAft>
            </a:pPr>
            <a:r>
              <a:rPr lang="en-US" sz="1500">
                <a:solidFill>
                  <a:schemeClr val="tx1">
                    <a:lumMod val="75000"/>
                    <a:lumOff val="25000"/>
                  </a:schemeClr>
                </a:solidFill>
                <a:effectLst/>
              </a:rPr>
              <a:t>make full use of </a:t>
            </a:r>
            <a:r>
              <a:rPr lang="en-US" sz="1500" b="1">
                <a:solidFill>
                  <a:schemeClr val="tx1">
                    <a:lumMod val="75000"/>
                    <a:lumOff val="25000"/>
                  </a:schemeClr>
                </a:solidFill>
                <a:effectLst/>
              </a:rPr>
              <a:t>Canvas</a:t>
            </a:r>
            <a:r>
              <a:rPr lang="en-US" sz="1500">
                <a:solidFill>
                  <a:schemeClr val="tx1">
                    <a:lumMod val="75000"/>
                    <a:lumOff val="25000"/>
                  </a:schemeClr>
                </a:solidFill>
                <a:effectLst/>
              </a:rPr>
              <a:t> – class materials, lecture notes, readings, agendas, and other resources will be regularly available. </a:t>
            </a:r>
          </a:p>
          <a:p>
            <a:pPr marL="342900" marR="0" lvl="0">
              <a:lnSpc>
                <a:spcPct val="90000"/>
              </a:lnSpc>
              <a:spcBef>
                <a:spcPts val="0"/>
              </a:spcBef>
              <a:spcAft>
                <a:spcPts val="600"/>
              </a:spcAft>
            </a:pPr>
            <a:r>
              <a:rPr lang="en-US" sz="1500">
                <a:solidFill>
                  <a:schemeClr val="tx1">
                    <a:lumMod val="75000"/>
                    <a:lumOff val="25000"/>
                  </a:schemeClr>
                </a:solidFill>
                <a:effectLst/>
              </a:rPr>
              <a:t>complete all assignments before, and during, class.</a:t>
            </a:r>
          </a:p>
          <a:p>
            <a:pPr marL="342900" marR="0" lvl="0">
              <a:lnSpc>
                <a:spcPct val="90000"/>
              </a:lnSpc>
              <a:spcBef>
                <a:spcPts val="0"/>
              </a:spcBef>
              <a:spcAft>
                <a:spcPts val="600"/>
              </a:spcAft>
            </a:pPr>
            <a:r>
              <a:rPr lang="en-US" sz="1500" b="1">
                <a:solidFill>
                  <a:schemeClr val="tx1">
                    <a:lumMod val="75000"/>
                    <a:lumOff val="25000"/>
                  </a:schemeClr>
                </a:solidFill>
                <a:effectLst/>
              </a:rPr>
              <a:t>study</a:t>
            </a:r>
            <a:r>
              <a:rPr lang="en-US" sz="1500">
                <a:solidFill>
                  <a:schemeClr val="tx1">
                    <a:lumMod val="75000"/>
                    <a:lumOff val="25000"/>
                  </a:schemeClr>
                </a:solidFill>
                <a:effectLst/>
              </a:rPr>
              <a:t>. </a:t>
            </a:r>
          </a:p>
          <a:p>
            <a:pPr marL="342900" marR="0" lvl="0">
              <a:lnSpc>
                <a:spcPct val="90000"/>
              </a:lnSpc>
              <a:spcBef>
                <a:spcPts val="0"/>
              </a:spcBef>
              <a:spcAft>
                <a:spcPts val="600"/>
              </a:spcAft>
            </a:pPr>
            <a:r>
              <a:rPr lang="en-US" sz="1500" b="1">
                <a:solidFill>
                  <a:schemeClr val="tx1">
                    <a:lumMod val="75000"/>
                    <a:lumOff val="25000"/>
                  </a:schemeClr>
                </a:solidFill>
                <a:effectLst/>
              </a:rPr>
              <a:t>ask questions</a:t>
            </a:r>
            <a:r>
              <a:rPr lang="en-US" sz="1500">
                <a:solidFill>
                  <a:schemeClr val="tx1">
                    <a:lumMod val="75000"/>
                    <a:lumOff val="25000"/>
                  </a:schemeClr>
                </a:solidFill>
                <a:effectLst/>
              </a:rPr>
              <a:t> and actively </a:t>
            </a:r>
            <a:r>
              <a:rPr lang="en-US" sz="1500" b="1">
                <a:solidFill>
                  <a:schemeClr val="tx1">
                    <a:lumMod val="75000"/>
                    <a:lumOff val="25000"/>
                  </a:schemeClr>
                </a:solidFill>
                <a:effectLst/>
              </a:rPr>
              <a:t>participate.</a:t>
            </a:r>
            <a:endParaRPr lang="en-US" sz="1500">
              <a:solidFill>
                <a:schemeClr val="tx1">
                  <a:lumMod val="75000"/>
                  <a:lumOff val="25000"/>
                </a:schemeClr>
              </a:solidFill>
              <a:effectLst/>
            </a:endParaRPr>
          </a:p>
          <a:p>
            <a:pPr marL="342900" marR="0" lvl="0">
              <a:lnSpc>
                <a:spcPct val="90000"/>
              </a:lnSpc>
              <a:spcBef>
                <a:spcPts val="0"/>
              </a:spcBef>
              <a:spcAft>
                <a:spcPts val="600"/>
              </a:spcAft>
            </a:pPr>
            <a:r>
              <a:rPr lang="en-US" sz="1500">
                <a:solidFill>
                  <a:schemeClr val="tx1">
                    <a:lumMod val="75000"/>
                    <a:lumOff val="25000"/>
                  </a:schemeClr>
                </a:solidFill>
                <a:effectLst/>
              </a:rPr>
              <a:t>are </a:t>
            </a:r>
            <a:r>
              <a:rPr lang="en-US" sz="1500" b="1">
                <a:solidFill>
                  <a:schemeClr val="tx1">
                    <a:lumMod val="75000"/>
                    <a:lumOff val="25000"/>
                  </a:schemeClr>
                </a:solidFill>
                <a:effectLst/>
              </a:rPr>
              <a:t>responsible</a:t>
            </a:r>
            <a:r>
              <a:rPr lang="en-US" sz="1500">
                <a:solidFill>
                  <a:schemeClr val="tx1">
                    <a:lumMod val="75000"/>
                    <a:lumOff val="25000"/>
                  </a:schemeClr>
                </a:solidFill>
                <a:effectLst/>
              </a:rPr>
              <a:t>. If you have been absent and missed work, find out what it was and make it up as soon as possible.</a:t>
            </a:r>
          </a:p>
          <a:p>
            <a:pPr marL="342900" marR="0" lvl="0">
              <a:lnSpc>
                <a:spcPct val="90000"/>
              </a:lnSpc>
              <a:spcBef>
                <a:spcPts val="0"/>
              </a:spcBef>
              <a:spcAft>
                <a:spcPts val="600"/>
              </a:spcAft>
            </a:pPr>
            <a:r>
              <a:rPr lang="en-US" sz="1500" b="1">
                <a:solidFill>
                  <a:schemeClr val="tx1">
                    <a:lumMod val="75000"/>
                    <a:lumOff val="25000"/>
                  </a:schemeClr>
                </a:solidFill>
                <a:effectLst/>
              </a:rPr>
              <a:t>ask for help</a:t>
            </a:r>
            <a:r>
              <a:rPr lang="en-US" sz="1500">
                <a:solidFill>
                  <a:schemeClr val="tx1">
                    <a:lumMod val="75000"/>
                    <a:lumOff val="25000"/>
                  </a:schemeClr>
                </a:solidFill>
                <a:effectLst/>
              </a:rPr>
              <a:t>. Office hours are available every week. </a:t>
            </a:r>
          </a:p>
          <a:p>
            <a:pPr marL="342900" marR="0" lvl="0">
              <a:lnSpc>
                <a:spcPct val="90000"/>
              </a:lnSpc>
              <a:spcBef>
                <a:spcPts val="0"/>
              </a:spcBef>
              <a:spcAft>
                <a:spcPts val="600"/>
              </a:spcAft>
            </a:pPr>
            <a:r>
              <a:rPr lang="en-US" sz="1500" b="1">
                <a:solidFill>
                  <a:schemeClr val="tx1">
                    <a:lumMod val="75000"/>
                    <a:lumOff val="25000"/>
                  </a:schemeClr>
                </a:solidFill>
                <a:effectLst/>
              </a:rPr>
              <a:t>collaborate</a:t>
            </a:r>
            <a:r>
              <a:rPr lang="en-US" sz="1500">
                <a:solidFill>
                  <a:schemeClr val="tx1">
                    <a:lumMod val="75000"/>
                    <a:lumOff val="25000"/>
                  </a:schemeClr>
                </a:solidFill>
                <a:effectLst/>
              </a:rPr>
              <a:t>. This is a 27-week course, get to know each other.  You never know who might be able to help you out or who you may be able to help.</a:t>
            </a:r>
          </a:p>
        </p:txBody>
      </p:sp>
      <p:cxnSp>
        <p:nvCxnSpPr>
          <p:cNvPr id="32" name="Straight Connector 31">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Video 1">
            <a:hlinkClick r:id="" action="ppaction://media"/>
            <a:extLst>
              <a:ext uri="{FF2B5EF4-FFF2-40B4-BE49-F238E27FC236}">
                <a16:creationId xmlns:a16="http://schemas.microsoft.com/office/drawing/2014/main" id="{54574F4C-A068-4EA0-B7BF-3FA9345FA7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12942524"/>
      </p:ext>
    </p:extLst>
  </p:cSld>
  <p:clrMapOvr>
    <a:masterClrMapping/>
  </p:clrMapOvr>
  <mc:AlternateContent xmlns:mc="http://schemas.openxmlformats.org/markup-compatibility/2006" xmlns:p14="http://schemas.microsoft.com/office/powerpoint/2010/main">
    <mc:Choice Requires="p14">
      <p:transition spd="slow" p14:dur="2000" advTm="38114"/>
    </mc:Choice>
    <mc:Fallback xmlns="">
      <p:transition spd="slow" advTm="38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40FD39-F650-4C19-8C5F-1BE03325E9A2}"/>
              </a:ext>
            </a:extLst>
          </p:cNvPr>
          <p:cNvSpPr>
            <a:spLocks noGrp="1"/>
          </p:cNvSpPr>
          <p:nvPr>
            <p:ph type="title"/>
          </p:nvPr>
        </p:nvSpPr>
        <p:spPr/>
        <p:txBody>
          <a:bodyPr/>
          <a:lstStyle/>
          <a:p>
            <a:r>
              <a:rPr lang="en-US" dirty="0"/>
              <a:t>Canvas Pairing and Syllabus</a:t>
            </a:r>
          </a:p>
        </p:txBody>
      </p:sp>
      <p:sp>
        <p:nvSpPr>
          <p:cNvPr id="2" name="Content Placeholder 1">
            <a:extLst>
              <a:ext uri="{FF2B5EF4-FFF2-40B4-BE49-F238E27FC236}">
                <a16:creationId xmlns:a16="http://schemas.microsoft.com/office/drawing/2014/main" id="{A40B3751-F226-4BAA-AF74-119183AC1C7F}"/>
              </a:ext>
            </a:extLst>
          </p:cNvPr>
          <p:cNvSpPr>
            <a:spLocks noGrp="1"/>
          </p:cNvSpPr>
          <p:nvPr>
            <p:ph idx="1"/>
          </p:nvPr>
        </p:nvSpPr>
        <p:spPr/>
        <p:txBody>
          <a:bodyPr>
            <a:normAutofit/>
          </a:bodyPr>
          <a:lstStyle/>
          <a:p>
            <a:endParaRPr lang="en-US" dirty="0">
              <a:solidFill>
                <a:srgbClr val="F49100"/>
              </a:solidFill>
              <a:hlinkClick r:id="rId4" action="ppaction://hlinkfile">
                <a:extLst>
                  <a:ext uri="{A12FA001-AC4F-418D-AE19-62706E023703}">
                    <ahyp:hlinkClr xmlns:ahyp="http://schemas.microsoft.com/office/drawing/2018/hyperlinkcolor" val="tx"/>
                  </a:ext>
                </a:extLst>
              </a:hlinkClick>
            </a:endParaRPr>
          </a:p>
          <a:p>
            <a:pPr marL="0" indent="0">
              <a:buNone/>
            </a:pPr>
            <a:r>
              <a:rPr lang="en-US" dirty="0">
                <a:solidFill>
                  <a:srgbClr val="F49100"/>
                </a:solidFill>
                <a:hlinkClick r:id="rId4" action="ppaction://hlinkfile">
                  <a:extLst>
                    <a:ext uri="{A12FA001-AC4F-418D-AE19-62706E023703}">
                      <ahyp:hlinkClr xmlns:ahyp="http://schemas.microsoft.com/office/drawing/2018/hyperlinkcolor" val="tx"/>
                    </a:ext>
                  </a:extLst>
                </a:hlinkClick>
              </a:rPr>
              <a:t>1. Please note – if you are in the classroom – the syllabus and the canvas pairing directions are available.  If you are at home – please click on the links below for each document. </a:t>
            </a:r>
          </a:p>
          <a:p>
            <a:pPr marL="0" indent="0">
              <a:buNone/>
            </a:pPr>
            <a:r>
              <a:rPr lang="en-US" dirty="0">
                <a:solidFill>
                  <a:schemeClr val="tx1">
                    <a:lumMod val="65000"/>
                    <a:lumOff val="35000"/>
                  </a:schemeClr>
                </a:solidFill>
                <a:hlinkClick r:id="rId4" action="ppaction://hlinkfile">
                  <a:extLst>
                    <a:ext uri="{A12FA001-AC4F-418D-AE19-62706E023703}">
                      <ahyp:hlinkClr xmlns:ahyp="http://schemas.microsoft.com/office/drawing/2018/hyperlinkcolor" val="tx"/>
                    </a:ext>
                  </a:extLst>
                </a:hlinkClick>
              </a:rPr>
              <a:t>2. </a:t>
            </a:r>
            <a:r>
              <a:rPr lang="en-US" dirty="0">
                <a:solidFill>
                  <a:schemeClr val="tx1">
                    <a:lumMod val="65000"/>
                    <a:lumOff val="35000"/>
                  </a:schemeClr>
                </a:solidFill>
                <a:hlinkClick r:id="rId4" action="ppaction://hlinkfile"/>
              </a:rPr>
              <a:t>Canvas Pairing Directions link </a:t>
            </a:r>
            <a:endParaRPr lang="en-US" dirty="0">
              <a:solidFill>
                <a:schemeClr val="tx1">
                  <a:lumMod val="65000"/>
                  <a:lumOff val="35000"/>
                </a:schemeClr>
              </a:solidFill>
            </a:endParaRPr>
          </a:p>
          <a:p>
            <a:pPr marL="0" indent="0">
              <a:buNone/>
            </a:pPr>
            <a:r>
              <a:rPr lang="en-US" dirty="0">
                <a:solidFill>
                  <a:schemeClr val="tx1">
                    <a:lumMod val="65000"/>
                    <a:lumOff val="35000"/>
                  </a:schemeClr>
                </a:solidFill>
              </a:rPr>
              <a:t>3. </a:t>
            </a:r>
            <a:r>
              <a:rPr lang="en-US" dirty="0">
                <a:solidFill>
                  <a:schemeClr val="tx1">
                    <a:lumMod val="65000"/>
                    <a:lumOff val="35000"/>
                  </a:schemeClr>
                </a:solidFill>
                <a:hlinkClick r:id="rId5" action="ppaction://hlinkfile"/>
              </a:rPr>
              <a:t>Syllabus Link: </a:t>
            </a:r>
            <a:endParaRPr lang="en-US" dirty="0">
              <a:solidFill>
                <a:schemeClr val="tx1">
                  <a:lumMod val="65000"/>
                  <a:lumOff val="35000"/>
                </a:schemeClr>
              </a:solidFill>
            </a:endParaRPr>
          </a:p>
          <a:p>
            <a:pPr marL="0" indent="0">
              <a:buNone/>
            </a:pPr>
            <a:endParaRPr lang="en-US" dirty="0">
              <a:solidFill>
                <a:schemeClr val="tx1">
                  <a:lumMod val="65000"/>
                  <a:lumOff val="35000"/>
                </a:schemeClr>
              </a:solidFill>
            </a:endParaRPr>
          </a:p>
          <a:p>
            <a:pPr marL="342900" indent="-342900">
              <a:buAutoNum type="arabicPeriod"/>
            </a:pPr>
            <a:endParaRPr lang="en-US" dirty="0">
              <a:solidFill>
                <a:schemeClr val="tx1">
                  <a:lumMod val="65000"/>
                  <a:lumOff val="35000"/>
                </a:schemeClr>
              </a:solidFill>
            </a:endParaRPr>
          </a:p>
          <a:p>
            <a:pPr marL="0" indent="0">
              <a:buNone/>
            </a:pPr>
            <a:endParaRPr lang="en-US" dirty="0">
              <a:solidFill>
                <a:schemeClr val="tx1">
                  <a:lumMod val="65000"/>
                  <a:lumOff val="35000"/>
                </a:schemeClr>
              </a:solidFill>
              <a:hlinkClick r:id="rId6" action="ppaction://hlinkfile">
                <a:extLst>
                  <a:ext uri="{A12FA001-AC4F-418D-AE19-62706E023703}">
                    <ahyp:hlinkClr xmlns:ahyp="http://schemas.microsoft.com/office/drawing/2018/hyperlinkcolor" val="tx"/>
                  </a:ext>
                </a:extLst>
              </a:hlinkClick>
            </a:endParaRPr>
          </a:p>
        </p:txBody>
      </p:sp>
      <p:pic>
        <p:nvPicPr>
          <p:cNvPr id="7" name="Video 6">
            <a:hlinkClick r:id="" action="ppaction://media"/>
            <a:extLst>
              <a:ext uri="{FF2B5EF4-FFF2-40B4-BE49-F238E27FC236}">
                <a16:creationId xmlns:a16="http://schemas.microsoft.com/office/drawing/2014/main" id="{106409BD-9C77-48ED-BB9B-63DF905936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04032488"/>
      </p:ext>
    </p:extLst>
  </p:cSld>
  <p:clrMapOvr>
    <a:masterClrMapping/>
  </p:clrMapOvr>
  <mc:AlternateContent xmlns:mc="http://schemas.openxmlformats.org/markup-compatibility/2006" xmlns:p14="http://schemas.microsoft.com/office/powerpoint/2010/main">
    <mc:Choice Requires="p14">
      <p:transition spd="slow" p14:dur="2000" advTm="37668"/>
    </mc:Choice>
    <mc:Fallback xmlns="">
      <p:transition spd="slow" advTm="3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9">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5">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1">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 name="Rectangle 13">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3" name="Title 2">
            <a:extLst>
              <a:ext uri="{FF2B5EF4-FFF2-40B4-BE49-F238E27FC236}">
                <a16:creationId xmlns:a16="http://schemas.microsoft.com/office/drawing/2014/main" id="{4B1AE841-E5C0-47BD-A319-5BADE6209BA0}"/>
              </a:ext>
            </a:extLst>
          </p:cNvPr>
          <p:cNvSpPr>
            <a:spLocks noGrp="1"/>
          </p:cNvSpPr>
          <p:nvPr>
            <p:ph type="title"/>
          </p:nvPr>
        </p:nvSpPr>
        <p:spPr>
          <a:xfrm>
            <a:off x="7532835" y="1420706"/>
            <a:ext cx="3466540" cy="4016587"/>
          </a:xfrm>
        </p:spPr>
        <p:txBody>
          <a:bodyPr>
            <a:normAutofit/>
          </a:bodyPr>
          <a:lstStyle/>
          <a:p>
            <a:r>
              <a:rPr lang="en-US" sz="3600" dirty="0"/>
              <a:t>What do we study?</a:t>
            </a:r>
          </a:p>
        </p:txBody>
      </p:sp>
      <p:sp>
        <p:nvSpPr>
          <p:cNvPr id="2" name="Content Placeholder 1">
            <a:extLst>
              <a:ext uri="{FF2B5EF4-FFF2-40B4-BE49-F238E27FC236}">
                <a16:creationId xmlns:a16="http://schemas.microsoft.com/office/drawing/2014/main" id="{8DD2125B-A7A0-4914-99D3-B280CA644893}"/>
              </a:ext>
            </a:extLst>
          </p:cNvPr>
          <p:cNvSpPr>
            <a:spLocks noGrp="1"/>
          </p:cNvSpPr>
          <p:nvPr>
            <p:ph sz="quarter" idx="13"/>
          </p:nvPr>
        </p:nvSpPr>
        <p:spPr>
          <a:xfrm>
            <a:off x="1440519" y="1420706"/>
            <a:ext cx="5514758" cy="4016587"/>
          </a:xfrm>
        </p:spPr>
        <p:txBody>
          <a:bodyPr anchor="ctr">
            <a:normAutofit/>
          </a:bodyPr>
          <a:lstStyle/>
          <a:p>
            <a:pPr marL="0" marR="0">
              <a:lnSpc>
                <a:spcPct val="90000"/>
              </a:lnSpc>
              <a:spcBef>
                <a:spcPts val="0"/>
              </a:spcBef>
              <a:spcAft>
                <a:spcPts val="800"/>
              </a:spcAft>
            </a:pPr>
            <a:r>
              <a:rPr lang="en-US" sz="17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Advanced Placement European History provides students with a broad knowledge of European history since 1400 CE and a variety of writing and document interpretation skills. </a:t>
            </a:r>
          </a:p>
          <a:p>
            <a:pPr marL="0" marR="0">
              <a:lnSpc>
                <a:spcPct val="90000"/>
              </a:lnSpc>
              <a:spcBef>
                <a:spcPts val="0"/>
              </a:spcBef>
              <a:spcAft>
                <a:spcPts val="800"/>
              </a:spcAft>
            </a:pPr>
            <a:r>
              <a:rPr lang="en-US" sz="17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The course is designed for honors level students who seek advanced placement credit. Units focus on topics addressing the major themes and historical thinking skills outlined by the College Board.  </a:t>
            </a:r>
          </a:p>
          <a:p>
            <a:pPr marL="0" marR="0">
              <a:lnSpc>
                <a:spcPct val="90000"/>
              </a:lnSpc>
              <a:spcBef>
                <a:spcPts val="0"/>
              </a:spcBef>
              <a:spcAft>
                <a:spcPts val="800"/>
              </a:spcAft>
            </a:pPr>
            <a:r>
              <a:rPr lang="en-US" sz="17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 variety of techniques and learning strategies will be utilized to help students understand these themes and their impact. Due to the intensiveness of the course, it is expected that students will be motivated, attentive and diligent both in and out of the classroom setting.</a:t>
            </a:r>
          </a:p>
          <a:p>
            <a:pPr marL="0" marR="0">
              <a:lnSpc>
                <a:spcPct val="90000"/>
              </a:lnSpc>
              <a:spcBef>
                <a:spcPts val="0"/>
              </a:spcBef>
              <a:spcAft>
                <a:spcPts val="800"/>
              </a:spcAft>
            </a:pPr>
            <a:r>
              <a:rPr lang="en-US" sz="17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en-US" sz="17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dditionally, students are expected to sit for the Advanced Placement Examination in European History, to be administered </a:t>
            </a:r>
            <a:r>
              <a:rPr lang="en-US" sz="17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May 6, 2022</a:t>
            </a:r>
            <a:r>
              <a:rPr lang="en-US" sz="17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by the College Board.</a:t>
            </a:r>
            <a:endParaRPr lang="en-US" sz="17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Video 4">
            <a:hlinkClick r:id="" action="ppaction://media"/>
            <a:extLst>
              <a:ext uri="{FF2B5EF4-FFF2-40B4-BE49-F238E27FC236}">
                <a16:creationId xmlns:a16="http://schemas.microsoft.com/office/drawing/2014/main" id="{91B1A3B3-689E-4EC2-80E6-E2C8564EE14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557978816"/>
      </p:ext>
    </p:extLst>
  </p:cSld>
  <p:clrMapOvr>
    <a:masterClrMapping/>
  </p:clrMapOvr>
  <mc:AlternateContent xmlns:mc="http://schemas.openxmlformats.org/markup-compatibility/2006" xmlns:p14="http://schemas.microsoft.com/office/powerpoint/2010/main">
    <mc:Choice Requires="p14">
      <p:transition spd="slow" p14:dur="2000" advTm="86776"/>
    </mc:Choice>
    <mc:Fallback xmlns="">
      <p:transition spd="slow" advTm="8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E53259E-79B7-4050-AA34-5AA4B0E6DA37}"/>
              </a:ext>
            </a:extLst>
          </p:cNvPr>
          <p:cNvSpPr>
            <a:spLocks noGrp="1"/>
          </p:cNvSpPr>
          <p:nvPr>
            <p:ph type="title"/>
          </p:nvPr>
        </p:nvSpPr>
        <p:spPr>
          <a:xfrm>
            <a:off x="4038600" y="975360"/>
            <a:ext cx="4114800" cy="701040"/>
          </a:xfrm>
        </p:spPr>
        <p:txBody>
          <a:bodyPr anchor="ctr">
            <a:normAutofit fontScale="90000"/>
          </a:bodyPr>
          <a:lstStyle/>
          <a:p>
            <a:r>
              <a:rPr lang="en-US" dirty="0"/>
              <a:t>Units </a:t>
            </a:r>
          </a:p>
        </p:txBody>
      </p:sp>
      <p:sp>
        <p:nvSpPr>
          <p:cNvPr id="3" name="Content Placeholder 2">
            <a:extLst>
              <a:ext uri="{FF2B5EF4-FFF2-40B4-BE49-F238E27FC236}">
                <a16:creationId xmlns:a16="http://schemas.microsoft.com/office/drawing/2014/main" id="{EF9241A5-E191-4A49-A83C-B19460D81720}"/>
              </a:ext>
            </a:extLst>
          </p:cNvPr>
          <p:cNvSpPr>
            <a:spLocks noGrp="1"/>
          </p:cNvSpPr>
          <p:nvPr>
            <p:ph sz="quarter" idx="13"/>
          </p:nvPr>
        </p:nvSpPr>
        <p:spPr>
          <a:xfrm>
            <a:off x="609600" y="1676400"/>
            <a:ext cx="10972800" cy="4419600"/>
          </a:xfrm>
        </p:spPr>
        <p:txBody>
          <a:bodyPr>
            <a:normAutofit fontScale="92500" lnSpcReduction="10000"/>
          </a:bodyPr>
          <a:lstStyle/>
          <a:p>
            <a:r>
              <a:rPr lang="en-US" b="1" dirty="0">
                <a:latin typeface="Abadi" panose="020B0604020104020204" pitchFamily="34" charset="0"/>
              </a:rPr>
              <a:t>Unit One: Middle Ages, Renaissance 1300-1450</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Two: Age of Reformation 1450 - 1648</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Three:  Absolutism and Constitutionalism 1648-1815</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Four:  Scientific Revolution and Enlightenment 1648-1815</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Five: Conflict, Crisis and Reaction in the Late 18</a:t>
            </a:r>
            <a:r>
              <a:rPr lang="en-US" sz="1800" b="1" baseline="30000" dirty="0">
                <a:effectLst/>
                <a:latin typeface="Abadi" panose="020B0604020104020204" pitchFamily="34" charset="0"/>
                <a:ea typeface="Calibri" panose="020F0502020204030204" pitchFamily="34" charset="0"/>
                <a:cs typeface="Times New Roman" panose="02020603050405020304" pitchFamily="18" charset="0"/>
              </a:rPr>
              <a:t>th</a:t>
            </a:r>
            <a:r>
              <a:rPr lang="en-US" sz="1800" b="1" dirty="0">
                <a:effectLst/>
                <a:latin typeface="Abadi" panose="020B0604020104020204" pitchFamily="34" charset="0"/>
                <a:ea typeface="Calibri" panose="020F0502020204030204" pitchFamily="34" charset="0"/>
                <a:cs typeface="Times New Roman" panose="02020603050405020304" pitchFamily="18" charset="0"/>
              </a:rPr>
              <a:t> Century 1648-1815</a:t>
            </a:r>
          </a:p>
          <a:p>
            <a:r>
              <a:rPr lang="en-US" sz="1800" b="1" dirty="0">
                <a:effectLst/>
                <a:highlight>
                  <a:srgbClr val="FFFF00"/>
                </a:highlight>
                <a:latin typeface="Abadi" panose="020B0604020104020204" pitchFamily="34" charset="0"/>
                <a:ea typeface="Calibri" panose="020F0502020204030204" pitchFamily="34" charset="0"/>
                <a:cs typeface="Times New Roman" panose="02020603050405020304" pitchFamily="18" charset="0"/>
              </a:rPr>
              <a:t>Midterm Exam (December)</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6: Industrialization and Its Effects 1815-1914</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7: 19</a:t>
            </a:r>
            <a:r>
              <a:rPr lang="en-US" sz="1800" b="1" baseline="30000" dirty="0">
                <a:effectLst/>
                <a:latin typeface="Abadi" panose="020B0604020104020204" pitchFamily="34" charset="0"/>
                <a:ea typeface="Calibri" panose="020F0502020204030204" pitchFamily="34" charset="0"/>
                <a:cs typeface="Times New Roman" panose="02020603050405020304" pitchFamily="18" charset="0"/>
              </a:rPr>
              <a:t>th</a:t>
            </a:r>
            <a:r>
              <a:rPr lang="en-US" sz="1800" b="1" dirty="0">
                <a:effectLst/>
                <a:latin typeface="Abadi" panose="020B0604020104020204" pitchFamily="34" charset="0"/>
                <a:ea typeface="Calibri" panose="020F0502020204030204" pitchFamily="34" charset="0"/>
                <a:cs typeface="Times New Roman" panose="02020603050405020304" pitchFamily="18" charset="0"/>
              </a:rPr>
              <a:t> Century Perspectives and Political Developments 1815-1914</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8: 20</a:t>
            </a:r>
            <a:r>
              <a:rPr lang="en-US" sz="1800" b="1" baseline="30000" dirty="0">
                <a:effectLst/>
                <a:latin typeface="Abadi" panose="020B0604020104020204" pitchFamily="34" charset="0"/>
                <a:ea typeface="Calibri" panose="020F0502020204030204" pitchFamily="34" charset="0"/>
                <a:cs typeface="Times New Roman" panose="02020603050405020304" pitchFamily="18" charset="0"/>
              </a:rPr>
              <a:t>th</a:t>
            </a:r>
            <a:r>
              <a:rPr lang="en-US" sz="1800" b="1" dirty="0">
                <a:effectLst/>
                <a:latin typeface="Abadi" panose="020B0604020104020204" pitchFamily="34" charset="0"/>
                <a:ea typeface="Calibri" panose="020F0502020204030204" pitchFamily="34" charset="0"/>
                <a:cs typeface="Times New Roman" panose="02020603050405020304" pitchFamily="18" charset="0"/>
              </a:rPr>
              <a:t> Century Global Conflicts 1914-Present</a:t>
            </a:r>
          </a:p>
          <a:p>
            <a:r>
              <a:rPr lang="en-US" sz="1800" b="1" dirty="0">
                <a:effectLst/>
                <a:latin typeface="Abadi" panose="020B0604020104020204" pitchFamily="34" charset="0"/>
                <a:ea typeface="Calibri" panose="020F0502020204030204" pitchFamily="34" charset="0"/>
                <a:cs typeface="Times New Roman" panose="02020603050405020304" pitchFamily="18" charset="0"/>
              </a:rPr>
              <a:t>Unit 9: Cold War and Contemporary Europe:  1914-Present</a:t>
            </a:r>
          </a:p>
          <a:p>
            <a:r>
              <a:rPr lang="en-US" sz="1800" b="1" dirty="0">
                <a:effectLst/>
                <a:highlight>
                  <a:srgbClr val="FFFF00"/>
                </a:highlight>
                <a:latin typeface="Abadi" panose="020B0604020104020204" pitchFamily="34" charset="0"/>
                <a:ea typeface="Calibri" panose="020F0502020204030204" pitchFamily="34" charset="0"/>
                <a:cs typeface="Times New Roman" panose="02020603050405020304" pitchFamily="18" charset="0"/>
              </a:rPr>
              <a:t>Final Exam:  April 2022</a:t>
            </a:r>
          </a:p>
          <a:p>
            <a:r>
              <a:rPr lang="en-US" b="1" dirty="0">
                <a:highlight>
                  <a:srgbClr val="FFFF00"/>
                </a:highlight>
                <a:latin typeface="Abadi" panose="020B0604020104020204" pitchFamily="34" charset="0"/>
                <a:ea typeface="Calibri" panose="020F0502020204030204" pitchFamily="34" charset="0"/>
                <a:cs typeface="Times New Roman" panose="02020603050405020304" pitchFamily="18" charset="0"/>
              </a:rPr>
              <a:t>National Exam (May 6, 2022)</a:t>
            </a:r>
            <a:endParaRPr lang="en-US" sz="1800" b="1" dirty="0">
              <a:effectLst/>
              <a:highlight>
                <a:srgbClr val="FFFF00"/>
              </a:highlight>
              <a:latin typeface="Abadi" panose="020B0604020104020204" pitchFamily="34" charset="0"/>
              <a:ea typeface="Calibri" panose="020F0502020204030204" pitchFamily="34" charset="0"/>
              <a:cs typeface="Times New Roman" panose="02020603050405020304" pitchFamily="18" charset="0"/>
            </a:endParaRPr>
          </a:p>
          <a:p>
            <a:endParaRPr lang="en-US" dirty="0"/>
          </a:p>
        </p:txBody>
      </p:sp>
      <p:sp>
        <p:nvSpPr>
          <p:cNvPr id="8" name="Rectangle 6">
            <a:extLst>
              <a:ext uri="{FF2B5EF4-FFF2-40B4-BE49-F238E27FC236}">
                <a16:creationId xmlns:a16="http://schemas.microsoft.com/office/drawing/2014/main" id="{A1B0CE63-DE0D-4254-A7C3-152FE802A07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0">
            <a:extLst>
              <a:ext uri="{FF2B5EF4-FFF2-40B4-BE49-F238E27FC236}">
                <a16:creationId xmlns:a16="http://schemas.microsoft.com/office/drawing/2014/main" id="{F8A8AB4F-37EB-4BB1-B286-624FC8189566}"/>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Video 1">
            <a:hlinkClick r:id="" action="ppaction://media"/>
            <a:extLst>
              <a:ext uri="{FF2B5EF4-FFF2-40B4-BE49-F238E27FC236}">
                <a16:creationId xmlns:a16="http://schemas.microsoft.com/office/drawing/2014/main" id="{6B9BF5D9-1C83-452E-B350-A96D3CE5AA9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907009088"/>
      </p:ext>
    </p:extLst>
  </p:cSld>
  <p:clrMapOvr>
    <a:masterClrMapping/>
  </p:clrMapOvr>
  <mc:AlternateContent xmlns:mc="http://schemas.openxmlformats.org/markup-compatibility/2006" xmlns:p14="http://schemas.microsoft.com/office/powerpoint/2010/main">
    <mc:Choice Requires="p14">
      <p:transition spd="slow" p14:dur="2000" advTm="42603"/>
    </mc:Choice>
    <mc:Fallback xmlns="">
      <p:transition spd="slow" advTm="4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6">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25" name="Rectangle 18">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26" name="Rectangle 20">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2">
            <a:extLst>
              <a:ext uri="{FF2B5EF4-FFF2-40B4-BE49-F238E27FC236}">
                <a16:creationId xmlns:a16="http://schemas.microsoft.com/office/drawing/2014/main" id="{BC149D67-76EC-4A38-9026-4893C4E2C763}"/>
              </a:ext>
            </a:extLst>
          </p:cNvPr>
          <p:cNvSpPr>
            <a:spLocks noGrp="1"/>
          </p:cNvSpPr>
          <p:nvPr>
            <p:ph type="title"/>
          </p:nvPr>
        </p:nvSpPr>
        <p:spPr>
          <a:xfrm>
            <a:off x="9387189" y="612843"/>
            <a:ext cx="2247091" cy="1499738"/>
          </a:xfrm>
        </p:spPr>
        <p:txBody>
          <a:bodyPr anchor="b">
            <a:normAutofit/>
          </a:bodyPr>
          <a:lstStyle/>
          <a:p>
            <a:r>
              <a:rPr lang="en-US" sz="2600">
                <a:solidFill>
                  <a:srgbClr val="FFFFFF"/>
                </a:solidFill>
              </a:rPr>
              <a:t>Grading and Assessments</a:t>
            </a:r>
          </a:p>
        </p:txBody>
      </p:sp>
      <p:sp>
        <p:nvSpPr>
          <p:cNvPr id="23" name="Rectangle 22">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sp>
        <p:nvSpPr>
          <p:cNvPr id="27" name="Content Placeholder 13">
            <a:extLst>
              <a:ext uri="{FF2B5EF4-FFF2-40B4-BE49-F238E27FC236}">
                <a16:creationId xmlns:a16="http://schemas.microsoft.com/office/drawing/2014/main" id="{CE39ADE1-3737-4FFA-B202-A95BBA3DEAB7}"/>
              </a:ext>
            </a:extLst>
          </p:cNvPr>
          <p:cNvSpPr>
            <a:spLocks noGrp="1"/>
          </p:cNvSpPr>
          <p:nvPr>
            <p:ph sz="quarter" idx="13"/>
          </p:nvPr>
        </p:nvSpPr>
        <p:spPr>
          <a:xfrm>
            <a:off x="9387190" y="2149813"/>
            <a:ext cx="2247090" cy="4046706"/>
          </a:xfrm>
        </p:spPr>
        <p:txBody>
          <a:bodyPr>
            <a:normAutofit/>
          </a:bodyPr>
          <a:lstStyle/>
          <a:p>
            <a:r>
              <a:rPr lang="en-US" sz="1400" dirty="0">
                <a:solidFill>
                  <a:srgbClr val="FFFFFF"/>
                </a:solidFill>
              </a:rPr>
              <a:t>Midterm</a:t>
            </a:r>
          </a:p>
          <a:p>
            <a:r>
              <a:rPr lang="en-US" sz="1400" dirty="0">
                <a:solidFill>
                  <a:srgbClr val="FFFFFF"/>
                </a:solidFill>
              </a:rPr>
              <a:t>Final Exam</a:t>
            </a:r>
          </a:p>
          <a:p>
            <a:r>
              <a:rPr lang="en-US" sz="1400" dirty="0">
                <a:solidFill>
                  <a:srgbClr val="FFFFFF"/>
                </a:solidFill>
              </a:rPr>
              <a:t>Core Assessment One – LEQ</a:t>
            </a:r>
          </a:p>
          <a:p>
            <a:r>
              <a:rPr lang="en-US" sz="1400" dirty="0">
                <a:solidFill>
                  <a:srgbClr val="FFFFFF"/>
                </a:solidFill>
              </a:rPr>
              <a:t>Core Assessment Two- DBQ</a:t>
            </a:r>
          </a:p>
        </p:txBody>
      </p:sp>
      <p:pic>
        <p:nvPicPr>
          <p:cNvPr id="2" name="Video 1">
            <a:hlinkClick r:id="" action="ppaction://media"/>
            <a:extLst>
              <a:ext uri="{FF2B5EF4-FFF2-40B4-BE49-F238E27FC236}">
                <a16:creationId xmlns:a16="http://schemas.microsoft.com/office/drawing/2014/main" id="{4F0FDBC5-0A06-4808-AD2A-68079A82F5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pic>
        <p:nvPicPr>
          <p:cNvPr id="4" name="Picture 3">
            <a:extLst>
              <a:ext uri="{FF2B5EF4-FFF2-40B4-BE49-F238E27FC236}">
                <a16:creationId xmlns:a16="http://schemas.microsoft.com/office/drawing/2014/main" id="{CA1FFA5B-0B2D-4CCE-A1CD-E17CC4672288}"/>
              </a:ext>
            </a:extLst>
          </p:cNvPr>
          <p:cNvPicPr>
            <a:picLocks noChangeAspect="1"/>
          </p:cNvPicPr>
          <p:nvPr/>
        </p:nvPicPr>
        <p:blipFill>
          <a:blip r:embed="rId5"/>
          <a:stretch>
            <a:fillRect/>
          </a:stretch>
        </p:blipFill>
        <p:spPr>
          <a:xfrm>
            <a:off x="517512" y="612843"/>
            <a:ext cx="8212114" cy="5583676"/>
          </a:xfrm>
          <a:prstGeom prst="rect">
            <a:avLst/>
          </a:prstGeom>
        </p:spPr>
      </p:pic>
    </p:spTree>
    <p:extLst>
      <p:ext uri="{BB962C8B-B14F-4D97-AF65-F5344CB8AC3E}">
        <p14:creationId xmlns:p14="http://schemas.microsoft.com/office/powerpoint/2010/main" val="2406237194"/>
      </p:ext>
    </p:extLst>
  </p:cSld>
  <p:clrMapOvr>
    <a:masterClrMapping/>
  </p:clrMapOvr>
  <mc:AlternateContent xmlns:mc="http://schemas.openxmlformats.org/markup-compatibility/2006" xmlns:p14="http://schemas.microsoft.com/office/powerpoint/2010/main">
    <mc:Choice Requires="p14">
      <p:transition spd="slow" p14:dur="2000" advTm="47904"/>
    </mc:Choice>
    <mc:Fallback xmlns="">
      <p:transition spd="slow" advTm="4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57277D-E8F7-43F3-A503-E10C15330EAC}"/>
              </a:ext>
            </a:extLst>
          </p:cNvPr>
          <p:cNvSpPr>
            <a:spLocks noGrp="1"/>
          </p:cNvSpPr>
          <p:nvPr>
            <p:ph sz="quarter" idx="13"/>
          </p:nvPr>
        </p:nvSpPr>
        <p:spPr/>
        <p:txBody>
          <a:bodyPr>
            <a:normAutofit fontScale="92500" lnSpcReduction="10000"/>
          </a:bodyPr>
          <a:lstStyle/>
          <a:p>
            <a:r>
              <a:rPr lang="en-US" sz="2400" dirty="0"/>
              <a:t>All major projects and tests will be listed in the </a:t>
            </a:r>
            <a:r>
              <a:rPr lang="en-US" sz="2400" b="1" i="1" u="sng" dirty="0">
                <a:solidFill>
                  <a:srgbClr val="FFFF00"/>
                </a:solidFill>
              </a:rPr>
              <a:t>summative </a:t>
            </a:r>
            <a:r>
              <a:rPr lang="en-US" sz="2400" dirty="0"/>
              <a:t>category and will be worth 90% of the marking period grade. </a:t>
            </a:r>
          </a:p>
          <a:p>
            <a:r>
              <a:rPr lang="en-US" sz="2400" dirty="0"/>
              <a:t>Major classwork and other </a:t>
            </a:r>
            <a:r>
              <a:rPr lang="en-US" sz="2400"/>
              <a:t>pertinent assignments </a:t>
            </a:r>
            <a:r>
              <a:rPr lang="en-US" sz="2400" dirty="0"/>
              <a:t>will be listed in the </a:t>
            </a:r>
            <a:r>
              <a:rPr lang="en-US" sz="2400" b="1" dirty="0"/>
              <a:t>formative category</a:t>
            </a:r>
            <a:r>
              <a:rPr lang="en-US" sz="2400" dirty="0"/>
              <a:t> and will be worth 10% of the marking period grade. </a:t>
            </a:r>
          </a:p>
          <a:p>
            <a:r>
              <a:rPr lang="en-US" sz="2400" dirty="0"/>
              <a:t>Please note that I have also included </a:t>
            </a:r>
            <a:r>
              <a:rPr lang="en-US" sz="2400" b="1" dirty="0"/>
              <a:t>non-graded categories </a:t>
            </a:r>
            <a:r>
              <a:rPr lang="en-US" sz="2400" dirty="0"/>
              <a:t>that do not count against the actual grade.  There is the </a:t>
            </a:r>
            <a:r>
              <a:rPr lang="en-US" sz="2400" b="1" dirty="0"/>
              <a:t>practice homework and classwork category</a:t>
            </a:r>
            <a:r>
              <a:rPr lang="en-US" sz="2400" dirty="0"/>
              <a:t> and the </a:t>
            </a:r>
            <a:r>
              <a:rPr lang="en-US" sz="2400" b="1" dirty="0"/>
              <a:t>practice quizzes and progress checks </a:t>
            </a:r>
            <a:r>
              <a:rPr lang="en-US" sz="2400" dirty="0"/>
              <a:t>category. I hope that this gives you important feedback about class/homework completion and practice quizzes etc. </a:t>
            </a:r>
          </a:p>
          <a:p>
            <a:r>
              <a:rPr lang="en-US" sz="2400" dirty="0"/>
              <a:t>It is expected that students hand in work on time and that they check their grades on IC daily. </a:t>
            </a:r>
          </a:p>
        </p:txBody>
      </p:sp>
      <p:sp>
        <p:nvSpPr>
          <p:cNvPr id="3" name="Title 2">
            <a:extLst>
              <a:ext uri="{FF2B5EF4-FFF2-40B4-BE49-F238E27FC236}">
                <a16:creationId xmlns:a16="http://schemas.microsoft.com/office/drawing/2014/main" id="{1A756AF4-EA1E-45E9-82A0-B75685B87898}"/>
              </a:ext>
            </a:extLst>
          </p:cNvPr>
          <p:cNvSpPr>
            <a:spLocks noGrp="1"/>
          </p:cNvSpPr>
          <p:nvPr>
            <p:ph type="title"/>
          </p:nvPr>
        </p:nvSpPr>
        <p:spPr/>
        <p:txBody>
          <a:bodyPr/>
          <a:lstStyle/>
          <a:p>
            <a:r>
              <a:rPr lang="en-US" dirty="0"/>
              <a:t>Infinite Campus</a:t>
            </a:r>
          </a:p>
        </p:txBody>
      </p:sp>
      <p:pic>
        <p:nvPicPr>
          <p:cNvPr id="6" name="Audio 5">
            <a:hlinkClick r:id="" action="ppaction://media"/>
            <a:extLst>
              <a:ext uri="{FF2B5EF4-FFF2-40B4-BE49-F238E27FC236}">
                <a16:creationId xmlns:a16="http://schemas.microsoft.com/office/drawing/2014/main" id="{9CC5900F-A9C6-4EC8-8707-64875094C9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8391483"/>
      </p:ext>
    </p:extLst>
  </p:cSld>
  <p:clrMapOvr>
    <a:masterClrMapping/>
  </p:clrMapOvr>
  <mc:AlternateContent xmlns:mc="http://schemas.openxmlformats.org/markup-compatibility/2006">
    <mc:Choice xmlns:p14="http://schemas.microsoft.com/office/powerpoint/2010/main" Requires="p14">
      <p:transition spd="slow" p14:dur="2000" advTm="45103"/>
    </mc:Choice>
    <mc:Fallback>
      <p:transition spd="slow" advTm="4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737801-B9D6-4A08-BD77-23010A802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5FABD39-C757-461E-A681-DC2736484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2DF424F5-8D5C-46C0-A1B0-AF34E0350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737380"/>
            <a:ext cx="10954512" cy="2066544"/>
          </a:xfrm>
          <a:prstGeom prst="rect">
            <a:avLst/>
          </a:prstGeom>
          <a:noFill/>
          <a:ln w="6350" cap="sq" cmpd="sng" algn="ctr">
            <a:solidFill>
              <a:srgbClr val="FFFFFF"/>
            </a:solidFill>
            <a:prstDash val="solid"/>
            <a:miter lim="800000"/>
          </a:ln>
          <a:effectLst/>
        </p:spPr>
      </p:sp>
      <p:sp>
        <p:nvSpPr>
          <p:cNvPr id="3" name="Title 2">
            <a:extLst>
              <a:ext uri="{FF2B5EF4-FFF2-40B4-BE49-F238E27FC236}">
                <a16:creationId xmlns:a16="http://schemas.microsoft.com/office/drawing/2014/main" id="{6DD2D87C-2724-48B2-B16F-A630EFD5E840}"/>
              </a:ext>
            </a:extLst>
          </p:cNvPr>
          <p:cNvSpPr>
            <a:spLocks noGrp="1"/>
          </p:cNvSpPr>
          <p:nvPr>
            <p:ph type="title"/>
          </p:nvPr>
        </p:nvSpPr>
        <p:spPr>
          <a:xfrm>
            <a:off x="1066800" y="1089090"/>
            <a:ext cx="10058400" cy="1371600"/>
          </a:xfrm>
        </p:spPr>
        <p:txBody>
          <a:bodyPr>
            <a:normAutofit/>
          </a:bodyPr>
          <a:lstStyle/>
          <a:p>
            <a:pPr algn="ctr"/>
            <a:r>
              <a:rPr lang="en-US">
                <a:solidFill>
                  <a:srgbClr val="FFFFFF"/>
                </a:solidFill>
              </a:rPr>
              <a:t>Core Assessments </a:t>
            </a:r>
          </a:p>
        </p:txBody>
      </p:sp>
      <p:sp>
        <p:nvSpPr>
          <p:cNvPr id="2" name="Content Placeholder 1">
            <a:extLst>
              <a:ext uri="{FF2B5EF4-FFF2-40B4-BE49-F238E27FC236}">
                <a16:creationId xmlns:a16="http://schemas.microsoft.com/office/drawing/2014/main" id="{788332B8-9FB4-4A02-AA11-5470A48D5C8D}"/>
              </a:ext>
            </a:extLst>
          </p:cNvPr>
          <p:cNvSpPr>
            <a:spLocks noGrp="1"/>
          </p:cNvSpPr>
          <p:nvPr>
            <p:ph sz="quarter" idx="13"/>
          </p:nvPr>
        </p:nvSpPr>
        <p:spPr>
          <a:xfrm>
            <a:off x="1066800" y="3263619"/>
            <a:ext cx="10058400" cy="2673765"/>
          </a:xfrm>
        </p:spPr>
        <p:txBody>
          <a:bodyPr anchor="t">
            <a:normAutofit/>
          </a:bodyPr>
          <a:lstStyle/>
          <a:p>
            <a:r>
              <a:rPr lang="en-US" sz="2000" dirty="0"/>
              <a:t>Both will make up 10% of entire grade.</a:t>
            </a:r>
          </a:p>
          <a:p>
            <a:r>
              <a:rPr lang="en-US" sz="2000" dirty="0"/>
              <a:t>They mimic the AP National Exam Essays</a:t>
            </a:r>
          </a:p>
          <a:p>
            <a:pPr lvl="1"/>
            <a:r>
              <a:rPr lang="en-US" sz="2000" dirty="0"/>
              <a:t>Long Essay Question (will be completed in Fall)</a:t>
            </a:r>
          </a:p>
          <a:p>
            <a:pPr lvl="1"/>
            <a:r>
              <a:rPr lang="en-US" sz="2000" dirty="0"/>
              <a:t>Document Based Question (will be completed in the Spring)</a:t>
            </a:r>
          </a:p>
        </p:txBody>
      </p:sp>
      <p:pic>
        <p:nvPicPr>
          <p:cNvPr id="4" name="Video 3">
            <a:hlinkClick r:id="" action="ppaction://media"/>
            <a:extLst>
              <a:ext uri="{FF2B5EF4-FFF2-40B4-BE49-F238E27FC236}">
                <a16:creationId xmlns:a16="http://schemas.microsoft.com/office/drawing/2014/main" id="{E0BEE8EE-89D5-4DC5-8413-1AC690E5C9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36948773"/>
      </p:ext>
    </p:extLst>
  </p:cSld>
  <p:clrMapOvr>
    <a:masterClrMapping/>
  </p:clrMapOvr>
  <mc:AlternateContent xmlns:mc="http://schemas.openxmlformats.org/markup-compatibility/2006" xmlns:p14="http://schemas.microsoft.com/office/powerpoint/2010/main">
    <mc:Choice Requires="p14">
      <p:transition spd="slow" p14:dur="2000" advTm="37003"/>
    </mc:Choice>
    <mc:Fallback xmlns="">
      <p:transition spd="slow" advTm="37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FF55A-0A33-4E89-8E04-DB1766CA944E}"/>
              </a:ext>
            </a:extLst>
          </p:cNvPr>
          <p:cNvSpPr>
            <a:spLocks noGrp="1"/>
          </p:cNvSpPr>
          <p:nvPr>
            <p:ph type="title"/>
          </p:nvPr>
        </p:nvSpPr>
        <p:spPr>
          <a:xfrm>
            <a:off x="1066800" y="642594"/>
            <a:ext cx="10058400" cy="1371600"/>
          </a:xfrm>
        </p:spPr>
        <p:txBody>
          <a:bodyPr>
            <a:normAutofit/>
          </a:bodyPr>
          <a:lstStyle/>
          <a:p>
            <a:pPr algn="ctr"/>
            <a:r>
              <a:rPr lang="en-US" dirty="0"/>
              <a:t>Final Exam = Midterm and Final </a:t>
            </a:r>
          </a:p>
        </p:txBody>
      </p:sp>
      <p:graphicFrame>
        <p:nvGraphicFramePr>
          <p:cNvPr id="15" name="Content Placeholder 1">
            <a:extLst>
              <a:ext uri="{FF2B5EF4-FFF2-40B4-BE49-F238E27FC236}">
                <a16:creationId xmlns:a16="http://schemas.microsoft.com/office/drawing/2014/main" id="{6B90B35B-1032-404A-9B5C-8878505F879D}"/>
              </a:ext>
            </a:extLst>
          </p:cNvPr>
          <p:cNvGraphicFramePr>
            <a:graphicFrameLocks noGrp="1"/>
          </p:cNvGraphicFramePr>
          <p:nvPr>
            <p:ph sz="quarter" idx="13"/>
            <p:extLst>
              <p:ext uri="{D42A27DB-BD31-4B8C-83A1-F6EECF244321}">
                <p14:modId xmlns:p14="http://schemas.microsoft.com/office/powerpoint/2010/main" val="530177210"/>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Video 1">
            <a:hlinkClick r:id="" action="ppaction://media"/>
            <a:extLst>
              <a:ext uri="{FF2B5EF4-FFF2-40B4-BE49-F238E27FC236}">
                <a16:creationId xmlns:a16="http://schemas.microsoft.com/office/drawing/2014/main" id="{66AAFCB5-5528-4AF8-8975-1E8DBB504E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210975402"/>
      </p:ext>
    </p:extLst>
  </p:cSld>
  <p:clrMapOvr>
    <a:masterClrMapping/>
  </p:clrMapOvr>
  <mc:AlternateContent xmlns:mc="http://schemas.openxmlformats.org/markup-compatibility/2006" xmlns:p14="http://schemas.microsoft.com/office/powerpoint/2010/main">
    <mc:Choice Requires="p14">
      <p:transition spd="slow" p14:dur="2000" advTm="27658"/>
    </mc:Choice>
    <mc:Fallback xmlns="">
      <p:transition spd="slow" advTm="2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3EF527E-76C9-48D0-AD8D-3694C5FCE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F0B011F-6C65-4AC1-9953-6861E70AA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2">
            <a:extLst>
              <a:ext uri="{FF2B5EF4-FFF2-40B4-BE49-F238E27FC236}">
                <a16:creationId xmlns:a16="http://schemas.microsoft.com/office/drawing/2014/main" id="{0D0A9C77-DB16-497B-AF56-63C74A5DC040}"/>
              </a:ext>
            </a:extLst>
          </p:cNvPr>
          <p:cNvSpPr>
            <a:spLocks noGrp="1"/>
          </p:cNvSpPr>
          <p:nvPr>
            <p:ph type="title"/>
          </p:nvPr>
        </p:nvSpPr>
        <p:spPr>
          <a:xfrm>
            <a:off x="868680" y="642593"/>
            <a:ext cx="6281928" cy="1744183"/>
          </a:xfrm>
        </p:spPr>
        <p:txBody>
          <a:bodyPr>
            <a:normAutofit/>
          </a:bodyPr>
          <a:lstStyle/>
          <a:p>
            <a:r>
              <a:rPr lang="en-US" dirty="0"/>
              <a:t>Textbook</a:t>
            </a:r>
          </a:p>
        </p:txBody>
      </p:sp>
      <p:sp>
        <p:nvSpPr>
          <p:cNvPr id="14" name="Content Placeholder 13">
            <a:extLst>
              <a:ext uri="{FF2B5EF4-FFF2-40B4-BE49-F238E27FC236}">
                <a16:creationId xmlns:a16="http://schemas.microsoft.com/office/drawing/2014/main" id="{0F4541F0-41B8-4A64-BB57-A345F4D60F5E}"/>
              </a:ext>
            </a:extLst>
          </p:cNvPr>
          <p:cNvSpPr>
            <a:spLocks noGrp="1"/>
          </p:cNvSpPr>
          <p:nvPr>
            <p:ph sz="quarter" idx="13"/>
          </p:nvPr>
        </p:nvSpPr>
        <p:spPr>
          <a:xfrm>
            <a:off x="868680" y="2386584"/>
            <a:ext cx="6281928" cy="3648456"/>
          </a:xfrm>
        </p:spPr>
        <p:txBody>
          <a:bodyPr>
            <a:normAutofit/>
          </a:bodyPr>
          <a:lstStyle/>
          <a:p>
            <a:r>
              <a:rPr lang="en-US" dirty="0"/>
              <a:t>A History of Western Society – McKay </a:t>
            </a:r>
          </a:p>
          <a:p>
            <a:r>
              <a:rPr lang="en-US" dirty="0"/>
              <a:t>Western Civilization: Sources, Images and Interpretations (PDF reading available on Canvas)</a:t>
            </a:r>
          </a:p>
          <a:p>
            <a:r>
              <a:rPr lang="en-US" dirty="0"/>
              <a:t>Supplementary materials provided over the course of the semester</a:t>
            </a:r>
          </a:p>
        </p:txBody>
      </p:sp>
      <p:pic>
        <p:nvPicPr>
          <p:cNvPr id="3" name="Picture 2" descr="A close up of a person&#10;&#10;Description automatically generated">
            <a:extLst>
              <a:ext uri="{FF2B5EF4-FFF2-40B4-BE49-F238E27FC236}">
                <a16:creationId xmlns:a16="http://schemas.microsoft.com/office/drawing/2014/main" id="{6DFC0FFB-B096-43B7-B966-2F4933CA978C}"/>
              </a:ext>
            </a:extLst>
          </p:cNvPr>
          <p:cNvPicPr>
            <a:picLocks noChangeAspect="1"/>
          </p:cNvPicPr>
          <p:nvPr/>
        </p:nvPicPr>
        <p:blipFill>
          <a:blip r:embed="rId5"/>
          <a:stretch>
            <a:fillRect/>
          </a:stretch>
        </p:blipFill>
        <p:spPr>
          <a:xfrm>
            <a:off x="8989962" y="484632"/>
            <a:ext cx="2111368" cy="2790023"/>
          </a:xfrm>
          <a:prstGeom prst="rect">
            <a:avLst/>
          </a:prstGeom>
        </p:spPr>
      </p:pic>
      <p:pic>
        <p:nvPicPr>
          <p:cNvPr id="9" name="Picture 8">
            <a:extLst>
              <a:ext uri="{FF2B5EF4-FFF2-40B4-BE49-F238E27FC236}">
                <a16:creationId xmlns:a16="http://schemas.microsoft.com/office/drawing/2014/main" id="{6F216EA2-D4E3-4979-B461-9032636349F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957680" y="3435522"/>
            <a:ext cx="2178177" cy="2790024"/>
          </a:xfrm>
          <a:prstGeom prst="rect">
            <a:avLst/>
          </a:prstGeom>
        </p:spPr>
      </p:pic>
      <p:pic>
        <p:nvPicPr>
          <p:cNvPr id="2" name="Video 1">
            <a:hlinkClick r:id="" action="ppaction://media"/>
            <a:extLst>
              <a:ext uri="{FF2B5EF4-FFF2-40B4-BE49-F238E27FC236}">
                <a16:creationId xmlns:a16="http://schemas.microsoft.com/office/drawing/2014/main" id="{98CA482E-243F-4874-B432-6E22A379816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417875622"/>
      </p:ext>
    </p:extLst>
  </p:cSld>
  <p:clrMapOvr>
    <a:masterClrMapping/>
  </p:clrMapOvr>
  <mc:AlternateContent xmlns:mc="http://schemas.openxmlformats.org/markup-compatibility/2006" xmlns:p14="http://schemas.microsoft.com/office/powerpoint/2010/main">
    <mc:Choice Requires="p14">
      <p:transition spd="slow" p14:dur="2000" advTm="19266"/>
    </mc:Choice>
    <mc:Fallback xmlns="">
      <p:transition spd="slow" advTm="1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29.1|13.8|12.2"/>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2.5|1.5|7.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53</TotalTime>
  <Words>941</Words>
  <Application>Microsoft Office PowerPoint</Application>
  <PresentationFormat>Widescreen</PresentationFormat>
  <Paragraphs>84</Paragraphs>
  <Slides>18</Slides>
  <Notes>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Abadi</vt:lpstr>
      <vt:lpstr>Calibri</vt:lpstr>
      <vt:lpstr>Century Gothic</vt:lpstr>
      <vt:lpstr>Garamond</vt:lpstr>
      <vt:lpstr>Georgia</vt:lpstr>
      <vt:lpstr>Times New Roman</vt:lpstr>
      <vt:lpstr>Savon</vt:lpstr>
      <vt:lpstr>Back to school night</vt:lpstr>
      <vt:lpstr>Canvas Pairing and Syllabus</vt:lpstr>
      <vt:lpstr>What do we study?</vt:lpstr>
      <vt:lpstr>Units </vt:lpstr>
      <vt:lpstr>Grading and Assessments</vt:lpstr>
      <vt:lpstr>Infinite Campus</vt:lpstr>
      <vt:lpstr>Core Assessments </vt:lpstr>
      <vt:lpstr>Final Exam = Midterm and Final </vt:lpstr>
      <vt:lpstr>Textbook</vt:lpstr>
      <vt:lpstr>Daily Agenda - Canvas</vt:lpstr>
      <vt:lpstr>Calendar on Canvas </vt:lpstr>
      <vt:lpstr>Assignment Submission</vt:lpstr>
      <vt:lpstr>Copy of powerpoint</vt:lpstr>
      <vt:lpstr>Study guide and test</vt:lpstr>
      <vt:lpstr>Study guides</vt:lpstr>
      <vt:lpstr>AP Classroom – Collegeboard</vt:lpstr>
      <vt:lpstr>National Exam </vt:lpstr>
      <vt:lpstr>Student will  succeed if they..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night</dc:title>
  <dc:creator>NULTY, RACHEL</dc:creator>
  <cp:lastModifiedBy>NULTY, RACHEL</cp:lastModifiedBy>
  <cp:revision>2</cp:revision>
  <dcterms:created xsi:type="dcterms:W3CDTF">2020-09-18T00:04:50Z</dcterms:created>
  <dcterms:modified xsi:type="dcterms:W3CDTF">2021-09-08T17:53:41Z</dcterms:modified>
</cp:coreProperties>
</file>